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1" r:id="rId3"/>
    <p:sldId id="2766" r:id="rId4"/>
    <p:sldId id="2767" r:id="rId5"/>
    <p:sldId id="2778" r:id="rId6"/>
    <p:sldId id="2768" r:id="rId7"/>
    <p:sldId id="2779" r:id="rId8"/>
    <p:sldId id="2780" r:id="rId9"/>
    <p:sldId id="2769" r:id="rId10"/>
    <p:sldId id="2771" r:id="rId11"/>
    <p:sldId id="2770" r:id="rId12"/>
    <p:sldId id="2777" r:id="rId13"/>
    <p:sldId id="2773" r:id="rId14"/>
    <p:sldId id="2772" r:id="rId15"/>
    <p:sldId id="2774" r:id="rId16"/>
    <p:sldId id="2775" r:id="rId17"/>
    <p:sldId id="2776" r:id="rId18"/>
  </p:sldIdLst>
  <p:sldSz cx="9144000" cy="6858000" type="screen4x3"/>
  <p:notesSz cx="7023100" cy="93091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masis MT Pro Black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h+mwQiaobU59NIgyN0K6lXQ9rr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9A344A-48B8-42A1-85F0-DAE1FA5EEFAF}">
  <a:tblStyle styleId="{F39A344A-48B8-42A1-85F0-DAE1FA5EEF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84" d="100"/>
          <a:sy n="84" d="100"/>
        </p:scale>
        <p:origin x="867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$100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18-4125-9123-0C8E5D7A0C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18-4125-9123-0C8E5D7A0C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A156F17-EF0B-4B30-9CD7-162014A77244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18-4125-9123-0C8E5D7A0C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CFCE716-CED0-44B7-A7A6-C3245A381761}" type="VALUE">
                      <a:rPr lang="en-US" sz="24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18-4125-9123-0C8E5D7A0C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You</c:v>
                </c:pt>
                <c:pt idx="1">
                  <c:v>Partner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8-4125-9123-0C8E5D7A0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$100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718-4125-9123-0C8E5D7A0C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18-4125-9123-0C8E5D7A0C7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A156F17-EF0B-4B30-9CD7-162014A77244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18-4125-9123-0C8E5D7A0C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CFCE716-CED0-44B7-A7A6-C3245A381761}" type="VALUE">
                      <a:rPr lang="en-US" sz="24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18-4125-9123-0C8E5D7A0C7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You</c:v>
                </c:pt>
                <c:pt idx="1">
                  <c:v>Partner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8-4125-9123-0C8E5D7A0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$120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6-4E40-B377-AC12A9774B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6-4E40-B377-AC12A9774BF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A156F17-EF0B-4B30-9CD7-162014A77244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376-4E40-B377-AC12A9774BF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CFCE716-CED0-44B7-A7A6-C3245A381761}" type="VALUE">
                      <a:rPr lang="en-US" sz="24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376-4E40-B377-AC12A9774BF2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You</c:v>
                </c:pt>
                <c:pt idx="1">
                  <c:v>Partner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60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76-4E40-B377-AC12A9774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974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2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 rot="5400000">
            <a:off x="3020219" y="459581"/>
            <a:ext cx="31035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900112"/>
            <a:ext cx="8229600" cy="106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3022600"/>
            <a:ext cx="8229600" cy="31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"/>
          <p:cNvSpPr txBox="1">
            <a:spLocks noGrp="1"/>
          </p:cNvSpPr>
          <p:nvPr>
            <p:ph type="ctrTitle"/>
          </p:nvPr>
        </p:nvSpPr>
        <p:spPr>
          <a:xfrm>
            <a:off x="685800" y="1612900"/>
            <a:ext cx="7772400" cy="1987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lt1"/>
                </a:solidFill>
              </a:rPr>
              <a:t/>
            </a:r>
            <a:br>
              <a:rPr lang="en-US" sz="2800" dirty="0">
                <a:solidFill>
                  <a:schemeClr val="lt1"/>
                </a:solidFill>
              </a:rPr>
            </a:br>
            <a:r>
              <a:rPr lang="en-US" sz="4000" dirty="0">
                <a:solidFill>
                  <a:schemeClr val="lt1"/>
                </a:solidFill>
                <a:latin typeface="Amasis MT Pro Black" panose="020B0604020202020204" pitchFamily="18" charset="0"/>
                <a:cs typeface="Aldhabi" panose="020B0604020202020204" pitchFamily="2" charset="-78"/>
              </a:rPr>
              <a:t>Negotiation Basics</a:t>
            </a: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400" name="Google Shape;400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Blake Brown, PhD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 dirty="0">
                <a:solidFill>
                  <a:schemeClr val="dk1"/>
                </a:solidFill>
              </a:rPr>
              <a:t>Hugh C Kiger Professor Emeritus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 State University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 sz="2400" b="0" i="0" u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4B8D00-20AE-55A1-5799-C911A34C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as much research as possible before you begin negotiating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9711ED-4780-A6E4-FCD2-F20243437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1620"/>
            <a:ext cx="8229600" cy="3103562"/>
          </a:xfrm>
        </p:spPr>
        <p:txBody>
          <a:bodyPr/>
          <a:lstStyle/>
          <a:p>
            <a:r>
              <a:rPr lang="en-US" dirty="0" smtClean="0"/>
              <a:t>What can you find out from your partner?</a:t>
            </a:r>
          </a:p>
          <a:p>
            <a:r>
              <a:rPr lang="en-US" dirty="0" smtClean="0"/>
              <a:t>What </a:t>
            </a:r>
            <a:r>
              <a:rPr lang="en-US" dirty="0"/>
              <a:t>can you find out from other people familiar with your partner?</a:t>
            </a:r>
          </a:p>
          <a:p>
            <a:r>
              <a:rPr lang="en-US" dirty="0"/>
              <a:t>What sort of related business activity has your partner been engaging in….how did it go?</a:t>
            </a:r>
          </a:p>
          <a:p>
            <a:r>
              <a:rPr lang="en-US" dirty="0"/>
              <a:t>What sort of public information is available?</a:t>
            </a:r>
          </a:p>
        </p:txBody>
      </p:sp>
    </p:spTree>
    <p:extLst>
      <p:ext uri="{BB962C8B-B14F-4D97-AF65-F5344CB8AC3E}">
        <p14:creationId xmlns:p14="http://schemas.microsoft.com/office/powerpoint/2010/main" val="208648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3D5E4C-A1BA-A458-B7CB-26E32637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900112"/>
            <a:ext cx="8371490" cy="1068387"/>
          </a:xfrm>
        </p:spPr>
        <p:txBody>
          <a:bodyPr/>
          <a:lstStyle/>
          <a:p>
            <a:pPr algn="l"/>
            <a:r>
              <a:rPr lang="en-US" i="1" dirty="0"/>
              <a:t>Ask questions and more questions…most important of which are: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CC203D-1863-69C4-9692-670864D98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34324"/>
            <a:ext cx="8229600" cy="3103562"/>
          </a:xfrm>
        </p:spPr>
        <p:txBody>
          <a:bodyPr/>
          <a:lstStyle/>
          <a:p>
            <a:r>
              <a:rPr lang="en-US" sz="2800" b="1" i="1" u="sng" dirty="0"/>
              <a:t>What</a:t>
            </a:r>
            <a:r>
              <a:rPr lang="en-US" sz="2800" b="1" dirty="0"/>
              <a:t> do they want?</a:t>
            </a:r>
          </a:p>
          <a:p>
            <a:endParaRPr lang="en-US" sz="2800" b="1" dirty="0"/>
          </a:p>
          <a:p>
            <a:r>
              <a:rPr lang="en-US" sz="2800" b="1" i="1" u="sng" dirty="0"/>
              <a:t>Why</a:t>
            </a:r>
            <a:r>
              <a:rPr lang="en-US" sz="2800" b="1" dirty="0"/>
              <a:t>?</a:t>
            </a:r>
          </a:p>
          <a:p>
            <a:endParaRPr lang="en-US" sz="2800" b="1" dirty="0"/>
          </a:p>
          <a:p>
            <a:r>
              <a:rPr lang="en-US" sz="2800" b="1" dirty="0"/>
              <a:t>What is the </a:t>
            </a:r>
            <a:r>
              <a:rPr lang="en-US" sz="2800" b="1" i="1" u="sng" dirty="0"/>
              <a:t>order</a:t>
            </a:r>
            <a:r>
              <a:rPr lang="en-US" sz="2800" b="1" dirty="0"/>
              <a:t> of importance?</a:t>
            </a:r>
          </a:p>
          <a:p>
            <a:pPr lvl="1"/>
            <a:r>
              <a:rPr lang="en-US" sz="2800" b="1" i="1" dirty="0"/>
              <a:t>Top 3 priorities</a:t>
            </a:r>
          </a:p>
          <a:p>
            <a:pPr lvl="1"/>
            <a:r>
              <a:rPr lang="en-US" sz="2800" b="1" i="1" dirty="0"/>
              <a:t>Bottom 3 priorities</a:t>
            </a:r>
          </a:p>
          <a:p>
            <a:pPr lvl="1"/>
            <a:endParaRPr lang="en-US" sz="2800" b="1" i="1" dirty="0"/>
          </a:p>
          <a:p>
            <a:r>
              <a:rPr lang="en-US" sz="2800" b="1" i="1" dirty="0"/>
              <a:t>Save talking about money to the end</a:t>
            </a:r>
          </a:p>
        </p:txBody>
      </p:sp>
    </p:spTree>
    <p:extLst>
      <p:ext uri="{BB962C8B-B14F-4D97-AF65-F5344CB8AC3E}">
        <p14:creationId xmlns:p14="http://schemas.microsoft.com/office/powerpoint/2010/main" val="240220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F6BAC5-31EA-1CF4-358D-B7C94A4B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11086"/>
            <a:ext cx="8839200" cy="2440213"/>
          </a:xfrm>
        </p:spPr>
        <p:txBody>
          <a:bodyPr/>
          <a:lstStyle/>
          <a:p>
            <a:r>
              <a:rPr lang="en-US" dirty="0"/>
              <a:t>Take the emotion </a:t>
            </a:r>
            <a:r>
              <a:rPr lang="en-US" dirty="0" smtClean="0"/>
              <a:t>out of your decisions…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take into account your partner’s emotions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61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3EDBA7-12F6-1327-D946-70434B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0112"/>
            <a:ext cx="8229600" cy="4420750"/>
          </a:xfrm>
        </p:spPr>
        <p:txBody>
          <a:bodyPr/>
          <a:lstStyle/>
          <a:p>
            <a:r>
              <a:rPr lang="en-US" dirty="0"/>
              <a:t>But be careful how you frame your questions and especially your offers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Put questions and offers in a positive light rather than negative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Is compromise positive or negative?</a:t>
            </a:r>
          </a:p>
        </p:txBody>
      </p:sp>
    </p:spTree>
    <p:extLst>
      <p:ext uri="{BB962C8B-B14F-4D97-AF65-F5344CB8AC3E}">
        <p14:creationId xmlns:p14="http://schemas.microsoft.com/office/powerpoint/2010/main" val="159868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0F01D-078C-DCA5-1DCF-144533376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2326"/>
            <a:ext cx="8229600" cy="1068387"/>
          </a:xfrm>
        </p:spPr>
        <p:txBody>
          <a:bodyPr/>
          <a:lstStyle/>
          <a:p>
            <a:r>
              <a:rPr lang="en-US" dirty="0"/>
              <a:t>Rules of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19B2CA-F93E-D087-82AE-6AE154B79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7580"/>
            <a:ext cx="8229600" cy="4134944"/>
          </a:xfrm>
        </p:spPr>
        <p:txBody>
          <a:bodyPr/>
          <a:lstStyle/>
          <a:p>
            <a:r>
              <a:rPr lang="en-US" dirty="0"/>
              <a:t>Reciprocity</a:t>
            </a:r>
          </a:p>
          <a:p>
            <a:pPr lvl="1"/>
            <a:r>
              <a:rPr lang="en-US" dirty="0"/>
              <a:t>Give them the freedom to ask the same questions as yourself</a:t>
            </a:r>
          </a:p>
          <a:p>
            <a:r>
              <a:rPr lang="en-US" dirty="0"/>
              <a:t>Check all your assumptions</a:t>
            </a:r>
          </a:p>
          <a:p>
            <a:pPr lvl="1"/>
            <a:r>
              <a:rPr lang="en-US" dirty="0"/>
              <a:t>Have you exhausted all the options that might be valuable to them and you?</a:t>
            </a:r>
          </a:p>
          <a:p>
            <a:r>
              <a:rPr lang="en-US" dirty="0"/>
              <a:t>Make sure you have examined every issue and found out the </a:t>
            </a:r>
            <a:r>
              <a:rPr lang="en-US" b="1" dirty="0"/>
              <a:t>what, why and in what order</a:t>
            </a:r>
            <a:r>
              <a:rPr lang="en-US" dirty="0"/>
              <a:t>  before you make an offer</a:t>
            </a:r>
          </a:p>
          <a:p>
            <a:r>
              <a:rPr lang="en-US" dirty="0"/>
              <a:t>Offers from either party tend to anchor the negotiations</a:t>
            </a:r>
          </a:p>
          <a:p>
            <a:r>
              <a:rPr lang="en-US" dirty="0"/>
              <a:t>Avoid as long as possible putting them in a position where they can say </a:t>
            </a:r>
            <a:r>
              <a:rPr lang="en-US" b="1" dirty="0"/>
              <a:t>no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493EF7-7796-6745-1ED1-B8D7E792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49" y="1974574"/>
            <a:ext cx="8805042" cy="1322613"/>
          </a:xfrm>
        </p:spPr>
        <p:txBody>
          <a:bodyPr/>
          <a:lstStyle/>
          <a:p>
            <a:r>
              <a:rPr lang="en-US" dirty="0"/>
              <a:t>BATNA: </a:t>
            </a:r>
            <a:br>
              <a:rPr lang="en-US" dirty="0"/>
            </a:br>
            <a:r>
              <a:rPr lang="en-US" i="1" dirty="0"/>
              <a:t>Best Alternative to a Negotiated </a:t>
            </a:r>
            <a:r>
              <a:rPr lang="en-US" i="1" dirty="0" smtClean="0"/>
              <a:t>Agreement</a:t>
            </a:r>
            <a:br>
              <a:rPr lang="en-US" i="1" dirty="0" smtClean="0"/>
            </a:br>
            <a:r>
              <a:rPr lang="en-US" i="1" dirty="0" smtClean="0"/>
              <a:t>i.e. Walk Away Position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At what point would you be better off not doing the deal?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20CE7E-DDBA-6233-85EC-8C9720E76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70" y="4584565"/>
            <a:ext cx="8229600" cy="1723470"/>
          </a:xfrm>
        </p:spPr>
        <p:txBody>
          <a:bodyPr/>
          <a:lstStyle/>
          <a:p>
            <a:r>
              <a:rPr lang="en-US" dirty="0"/>
              <a:t>What is your BATNA?</a:t>
            </a:r>
          </a:p>
          <a:p>
            <a:endParaRPr lang="en-US" dirty="0"/>
          </a:p>
          <a:p>
            <a:r>
              <a:rPr lang="en-US" dirty="0"/>
              <a:t>What is your partner’s BATNA?</a:t>
            </a:r>
          </a:p>
        </p:txBody>
      </p:sp>
    </p:spTree>
    <p:extLst>
      <p:ext uri="{BB962C8B-B14F-4D97-AF65-F5344CB8AC3E}">
        <p14:creationId xmlns:p14="http://schemas.microsoft.com/office/powerpoint/2010/main" val="1523130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C77886-48E7-19A8-EC28-6D6B14A3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450"/>
            <a:ext cx="8229600" cy="1068387"/>
          </a:xfrm>
        </p:spPr>
        <p:txBody>
          <a:bodyPr/>
          <a:lstStyle/>
          <a:p>
            <a:r>
              <a:rPr lang="en-US" dirty="0"/>
              <a:t>ZOPA:</a:t>
            </a:r>
            <a:br>
              <a:rPr lang="en-US" dirty="0"/>
            </a:br>
            <a:r>
              <a:rPr lang="en-US" i="1" dirty="0"/>
              <a:t>Zone of Possible Agreement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4ACE7D-0D69-3FB8-2C3F-D98A83FAC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69241"/>
            <a:ext cx="8229600" cy="3103562"/>
          </a:xfrm>
        </p:spPr>
        <p:txBody>
          <a:bodyPr/>
          <a:lstStyle/>
          <a:p>
            <a:r>
              <a:rPr lang="en-US" sz="2800" dirty="0"/>
              <a:t>Defined by you and your partners BATNAs</a:t>
            </a:r>
          </a:p>
          <a:p>
            <a:r>
              <a:rPr lang="en-US" sz="2800" dirty="0"/>
              <a:t>A deal is possible between the two extremes</a:t>
            </a:r>
          </a:p>
        </p:txBody>
      </p:sp>
    </p:spTree>
    <p:extLst>
      <p:ext uri="{BB962C8B-B14F-4D97-AF65-F5344CB8AC3E}">
        <p14:creationId xmlns:p14="http://schemas.microsoft.com/office/powerpoint/2010/main" val="4285162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616369-9B45-D56C-C8BF-26FCB8B6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1D3943-3A24-A439-97AB-9C35D9ED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29372"/>
            <a:ext cx="8229600" cy="3103562"/>
          </a:xfrm>
        </p:spPr>
        <p:txBody>
          <a:bodyPr/>
          <a:lstStyle/>
          <a:p>
            <a:r>
              <a:rPr lang="en-US" sz="2400" dirty="0"/>
              <a:t>Have you maximized the size of the “pie” i.e. have  you been creative and found </a:t>
            </a:r>
            <a:r>
              <a:rPr lang="en-US" sz="2400"/>
              <a:t>the best combination </a:t>
            </a:r>
            <a:r>
              <a:rPr lang="en-US" sz="2400" dirty="0"/>
              <a:t>of options for both parties?</a:t>
            </a:r>
          </a:p>
          <a:p>
            <a:r>
              <a:rPr lang="en-US" dirty="0"/>
              <a:t>(A decision tree for you and one you make of your partners decisions may be helpful)</a:t>
            </a:r>
            <a:endParaRPr lang="en-US" sz="2400" dirty="0"/>
          </a:p>
          <a:p>
            <a:r>
              <a:rPr lang="en-US" sz="2400" dirty="0"/>
              <a:t>How little of the biggest pie do you think your partner will be happy with?</a:t>
            </a:r>
          </a:p>
          <a:p>
            <a:r>
              <a:rPr lang="en-US" sz="2400" b="1" i="1" dirty="0"/>
              <a:t>Now you are ready to make an offer or make a counteroffer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5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E3B1B-38BC-2B48-81DC-8EB5AFEE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47370"/>
            <a:ext cx="9144000" cy="3077790"/>
          </a:xfrm>
        </p:spPr>
        <p:txBody>
          <a:bodyPr/>
          <a:lstStyle/>
          <a:p>
            <a:r>
              <a:rPr lang="en-US" sz="3600" dirty="0"/>
              <a:t>What is negotiation?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How many of you have to negotiate?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		Examples?</a:t>
            </a:r>
          </a:p>
        </p:txBody>
      </p:sp>
    </p:spTree>
    <p:extLst>
      <p:ext uri="{BB962C8B-B14F-4D97-AF65-F5344CB8AC3E}">
        <p14:creationId xmlns:p14="http://schemas.microsoft.com/office/powerpoint/2010/main" val="255639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E35A0-A554-9A34-4651-D096F3A4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213"/>
            <a:ext cx="8229600" cy="2704497"/>
          </a:xfrm>
        </p:spPr>
        <p:txBody>
          <a:bodyPr/>
          <a:lstStyle/>
          <a:p>
            <a:pPr algn="l"/>
            <a:r>
              <a:rPr lang="en-US" dirty="0"/>
              <a:t>Negotiation: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i="1" dirty="0">
                <a:latin typeface="Calibri" panose="020F0502020204030204" pitchFamily="34" charset="0"/>
              </a:rPr>
              <a:t>Gathering information to make deals that make all parties better off.</a:t>
            </a:r>
          </a:p>
        </p:txBody>
      </p:sp>
    </p:spTree>
    <p:extLst>
      <p:ext uri="{BB962C8B-B14F-4D97-AF65-F5344CB8AC3E}">
        <p14:creationId xmlns:p14="http://schemas.microsoft.com/office/powerpoint/2010/main" val="366969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8AE58C-DC60-2AEC-4FE3-10B160C1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68" y="2098291"/>
            <a:ext cx="8229600" cy="1068387"/>
          </a:xfrm>
        </p:spPr>
        <p:txBody>
          <a:bodyPr/>
          <a:lstStyle/>
          <a:p>
            <a:r>
              <a:rPr lang="en-US" sz="4800" dirty="0"/>
              <a:t>Opponent</a:t>
            </a:r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OR</a:t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8DC708-8651-3497-67FC-E6AF0598B22F}"/>
              </a:ext>
            </a:extLst>
          </p:cNvPr>
          <p:cNvSpPr txBox="1"/>
          <p:nvPr/>
        </p:nvSpPr>
        <p:spPr>
          <a:xfrm>
            <a:off x="472967" y="5037083"/>
            <a:ext cx="8410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do you do business with who makes you want to do business with them again?  Why?</a:t>
            </a:r>
          </a:p>
          <a:p>
            <a:endParaRPr lang="en-US" sz="2400" b="1" dirty="0"/>
          </a:p>
          <a:p>
            <a:r>
              <a:rPr lang="en-US" sz="2400" b="1" dirty="0"/>
              <a:t>Who do you </a:t>
            </a:r>
            <a:r>
              <a:rPr lang="en-US" sz="2400" b="1" u="sng" dirty="0"/>
              <a:t>not</a:t>
            </a:r>
            <a:r>
              <a:rPr lang="en-US" sz="2400" b="1" dirty="0"/>
              <a:t> want to do business with?</a:t>
            </a:r>
          </a:p>
        </p:txBody>
      </p:sp>
    </p:spTree>
    <p:extLst>
      <p:ext uri="{BB962C8B-B14F-4D97-AF65-F5344CB8AC3E}">
        <p14:creationId xmlns:p14="http://schemas.microsoft.com/office/powerpoint/2010/main" val="41858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16A62-22FE-CAA6-4FC5-0B3F5DED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5" y="1147248"/>
            <a:ext cx="8229600" cy="1484741"/>
          </a:xfrm>
        </p:spPr>
        <p:txBody>
          <a:bodyPr/>
          <a:lstStyle/>
          <a:p>
            <a:r>
              <a:rPr lang="en-US" dirty="0"/>
              <a:t>Understand your own </a:t>
            </a:r>
            <a:r>
              <a:rPr lang="en-US" dirty="0" smtClean="0"/>
              <a:t>goals, strategies, objectives, tactics and position </a:t>
            </a:r>
            <a:r>
              <a:rPr lang="en-US" dirty="0"/>
              <a:t>in the negotiation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69558" y="2736503"/>
            <a:ext cx="82790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A </a:t>
            </a:r>
            <a:r>
              <a:rPr lang="en-US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goal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is a broad primary outcome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A </a:t>
            </a:r>
            <a:r>
              <a:rPr lang="en-US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strategy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is the approach you take to achieve a goal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An </a:t>
            </a:r>
            <a:r>
              <a:rPr lang="en-US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objective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is a measurable step you take to achieve a strategy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A </a:t>
            </a:r>
            <a:r>
              <a:rPr lang="en-US" sz="2000" b="1" dirty="0">
                <a:solidFill>
                  <a:srgbClr val="333333"/>
                </a:solidFill>
                <a:latin typeface="Georgia" panose="02040502050405020303" pitchFamily="18" charset="0"/>
              </a:rPr>
              <a:t>tactic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 is a tool you use in pursuing an objective associated with a 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strategy; i.e. </a:t>
            </a:r>
            <a:r>
              <a:rPr lang="en-US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negotiation skills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Your </a:t>
            </a:r>
            <a:r>
              <a:rPr lang="en-US" sz="2000" b="1" dirty="0" smtClean="0">
                <a:solidFill>
                  <a:srgbClr val="333333"/>
                </a:solidFill>
                <a:latin typeface="Georgia" panose="02040502050405020303" pitchFamily="18" charset="0"/>
              </a:rPr>
              <a:t>position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solidFill>
                  <a:srgbClr val="333333"/>
                </a:solidFill>
                <a:latin typeface="Georgia" panose="02040502050405020303" pitchFamily="18" charset="0"/>
              </a:rPr>
              <a:t>is what skills, assets, attributes you have in the negotiation relative to your negotiation partner and competitors in the negotiation</a:t>
            </a:r>
            <a:endParaRPr lang="en-US" sz="2000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3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AE81B91-C2B5-7657-37CC-C87ED2D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a bigger piece of pie?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1F567D7-3089-3B8A-1411-F0DE6EE98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56045"/>
              </p:ext>
            </p:extLst>
          </p:nvPr>
        </p:nvGraphicFramePr>
        <p:xfrm>
          <a:off x="1545772" y="2249714"/>
          <a:ext cx="6328228" cy="3653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85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AE81B91-C2B5-7657-37CC-C87ED2DB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Pie Bigger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31F567D7-3089-3B8A-1411-F0DE6EE98BDA}"/>
              </a:ext>
            </a:extLst>
          </p:cNvPr>
          <p:cNvGraphicFramePr/>
          <p:nvPr>
            <p:extLst/>
          </p:nvPr>
        </p:nvGraphicFramePr>
        <p:xfrm>
          <a:off x="0" y="3447833"/>
          <a:ext cx="5050221" cy="288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3EE5A3A6-F70C-F2F2-F4DF-5443B18CAA1D}"/>
              </a:ext>
            </a:extLst>
          </p:cNvPr>
          <p:cNvGraphicFramePr/>
          <p:nvPr>
            <p:extLst/>
          </p:nvPr>
        </p:nvGraphicFramePr>
        <p:xfrm>
          <a:off x="3042746" y="2303081"/>
          <a:ext cx="6101254" cy="402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64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555"/>
            <a:ext cx="8229600" cy="1068387"/>
          </a:xfrm>
        </p:spPr>
        <p:txBody>
          <a:bodyPr/>
          <a:lstStyle/>
          <a:p>
            <a:r>
              <a:rPr lang="en-US" dirty="0" smtClean="0"/>
              <a:t>Cooperative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7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1A135A-73A8-78F8-5C0D-4CD2488A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Avoid </a:t>
            </a:r>
            <a:r>
              <a:rPr lang="en-US" dirty="0"/>
              <a:t>proportionate thinking…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339C5A-F662-E49B-A15A-DB4A602E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79" y="2407745"/>
            <a:ext cx="8229600" cy="3103562"/>
          </a:xfrm>
        </p:spPr>
        <p:txBody>
          <a:bodyPr/>
          <a:lstStyle/>
          <a:p>
            <a:r>
              <a:rPr lang="en-US" b="1" dirty="0"/>
              <a:t>If your partner wanted 60% in a $100 deal do you have to give them 60% in a $120 deal? </a:t>
            </a:r>
          </a:p>
          <a:p>
            <a:pPr marL="114300" indent="0">
              <a:buNone/>
            </a:pPr>
            <a:endParaRPr lang="en-US" b="1" dirty="0"/>
          </a:p>
          <a:p>
            <a:r>
              <a:rPr lang="en-US" b="1" dirty="0"/>
              <a:t>How much is $500 worth in a $50,000 deal?</a:t>
            </a:r>
          </a:p>
          <a:p>
            <a:r>
              <a:rPr lang="en-US" b="1" dirty="0"/>
              <a:t>How much is $500 worth in a $1,000 deal?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5557739"/>
      </p:ext>
    </p:extLst>
  </p:cSld>
  <p:clrMapOvr>
    <a:masterClrMapping/>
  </p:clrMapOvr>
</p:sld>
</file>

<file path=ppt/theme/theme1.xml><?xml version="1.0" encoding="utf-8"?>
<a:theme xmlns:a="http://schemas.openxmlformats.org/drawingml/2006/main" name="ncstate-ppt-template-horizontal-left-lo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23156</TotalTime>
  <Words>447</Words>
  <Application>Microsoft Office PowerPoint</Application>
  <PresentationFormat>On-screen Show (4:3)</PresentationFormat>
  <Paragraphs>75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Georgia</vt:lpstr>
      <vt:lpstr>Calibri</vt:lpstr>
      <vt:lpstr>Aldhabi</vt:lpstr>
      <vt:lpstr>Amasis MT Pro Black</vt:lpstr>
      <vt:lpstr>ncstate-ppt-template-horizontal-left-logo</vt:lpstr>
      <vt:lpstr>  Negotiation Basics  </vt:lpstr>
      <vt:lpstr>What is negotiation?   How many of you have to negotiate?    Examples?</vt:lpstr>
      <vt:lpstr>Negotiation:    Gathering information to make deals that make all parties better off.</vt:lpstr>
      <vt:lpstr>Opponent   OR  Partner</vt:lpstr>
      <vt:lpstr>Understand your own goals, strategies, objectives, tactics and position in the negotiation</vt:lpstr>
      <vt:lpstr>How can you get a bigger piece of pie?</vt:lpstr>
      <vt:lpstr>Making the Pie Bigger</vt:lpstr>
      <vt:lpstr>Cooperative Competition</vt:lpstr>
      <vt:lpstr>Avoid proportionate thinking…</vt:lpstr>
      <vt:lpstr>Do as much research as possible before you begin negotiating</vt:lpstr>
      <vt:lpstr>Ask questions and more questions…most important of which are:</vt:lpstr>
      <vt:lpstr>Take the emotion out of your decisions…  but take into account your partner’s emotions</vt:lpstr>
      <vt:lpstr>But be careful how you frame your questions and especially your offers  Put questions and offers in a positive light rather than negative  Is compromise positive or negative?</vt:lpstr>
      <vt:lpstr>Rules of Engagement</vt:lpstr>
      <vt:lpstr>BATNA:  Best Alternative to a Negotiated Agreement i.e. Walk Away Position  At what point would you be better off not doing the deal?</vt:lpstr>
      <vt:lpstr>ZOPA: Zone of Possible Agreement</vt:lpstr>
      <vt:lpstr>Final Preparation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Issues in North Carolina</dc:title>
  <dc:creator>blake_brown</dc:creator>
  <cp:lastModifiedBy>referee 1</cp:lastModifiedBy>
  <cp:revision>360</cp:revision>
  <dcterms:created xsi:type="dcterms:W3CDTF">2014-11-25T18:35:57Z</dcterms:created>
  <dcterms:modified xsi:type="dcterms:W3CDTF">2023-02-01T16:43:08Z</dcterms:modified>
</cp:coreProperties>
</file>