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770" r:id="rId3"/>
    <p:sldId id="2771" r:id="rId4"/>
    <p:sldId id="2772" r:id="rId5"/>
    <p:sldId id="2773" r:id="rId6"/>
    <p:sldId id="2774" r:id="rId7"/>
    <p:sldId id="2798" r:id="rId8"/>
    <p:sldId id="2775" r:id="rId9"/>
    <p:sldId id="2776" r:id="rId10"/>
    <p:sldId id="2777" r:id="rId11"/>
    <p:sldId id="2778" r:id="rId12"/>
    <p:sldId id="2779" r:id="rId13"/>
    <p:sldId id="2781" r:id="rId14"/>
    <p:sldId id="2782" r:id="rId15"/>
    <p:sldId id="2783" r:id="rId16"/>
    <p:sldId id="2785" r:id="rId17"/>
    <p:sldId id="2784" r:id="rId18"/>
    <p:sldId id="2786" r:id="rId19"/>
    <p:sldId id="2787" r:id="rId20"/>
    <p:sldId id="2788" r:id="rId21"/>
    <p:sldId id="2789" r:id="rId22"/>
    <p:sldId id="2790" r:id="rId23"/>
    <p:sldId id="2745" r:id="rId24"/>
    <p:sldId id="2743" r:id="rId25"/>
    <p:sldId id="2746" r:id="rId26"/>
    <p:sldId id="2742" r:id="rId27"/>
    <p:sldId id="2764" r:id="rId28"/>
    <p:sldId id="2763" r:id="rId29"/>
    <p:sldId id="2753" r:id="rId30"/>
    <p:sldId id="2766" r:id="rId31"/>
    <p:sldId id="2768" r:id="rId32"/>
    <p:sldId id="2769" r:id="rId33"/>
    <p:sldId id="2794" r:id="rId34"/>
    <p:sldId id="2795" r:id="rId35"/>
    <p:sldId id="2767" r:id="rId36"/>
    <p:sldId id="2793" r:id="rId37"/>
    <p:sldId id="2738" r:id="rId38"/>
    <p:sldId id="2797" r:id="rId39"/>
    <p:sldId id="2791" r:id="rId40"/>
    <p:sldId id="2760" r:id="rId41"/>
    <p:sldId id="2796" r:id="rId42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3" roundtripDataSignature="AMtx7mh+mwQiaobU59NIgyN0K6lXQ9rr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9A344A-48B8-42A1-85F0-DAE1FA5EEFAF}">
  <a:tblStyle styleId="{F39A344A-48B8-42A1-85F0-DAE1FA5EEF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notesViewPr>
    <p:cSldViewPr snapToGrid="0">
      <p:cViewPr varScale="1">
        <p:scale>
          <a:sx n="84" d="100"/>
          <a:sy n="84" d="100"/>
        </p:scale>
        <p:origin x="867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73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37:22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1081 48 24575,'-2'5'0,"0"0"0,-1 0 0,0-1 0,0 1 0,0-1 0,0 1 0,-1-1 0,1 0 0,-1 0 0,0-1 0,-7 6 0,-1 2 0,-41 43 0,2 3 0,-75 108 0,62-80 0,37-50 0,-24 39 0,-66 101 0,104-156 0,-4 10 0,1 0 0,1 1 0,1 1 0,-11 39 0,-27 62 0,24-67 0,4 1 0,3 0 0,-19 99 0,6-25 0,-81 303 0,104-395 0,-7 70 0,6-26 0,0 15 0,10-72 0,-2 0 0,-1 0 0,-12 38 0,10-44 0,1 2 0,2-1 0,0 0 0,2 41 0,-4 37 0,-4 44 0,9 160 0,4-128 0,-3-163 0,-1 6 0,1-1 0,1 0 0,1 1 0,2-1 0,0 0 0,10 29 0,27 65 0,73 181 0,-92-255 0,-5-8 0,24 39 0,-34-66 0,0-1 0,1 0 0,0 0 0,0-1 0,1 0 0,0 0 0,1-1 0,10 7 0,-7-6 0,16 10 0,0-2 0,57 26 0,-64-33 0,1-2 0,0 0 0,0-2 0,1 0 0,0-1 0,0-2 0,47 1 0,116-4 0,68-3 0,-247 3 0,-1-2 0,0 1 0,0-1 0,0 0 0,1-1 0,-2 1 0,1-2 0,0 1 0,-1-1 0,1 0 0,-1 0 0,8-7 0,8-9 0,36-42 0,-5 5 0,-35 37 0,-1-1 0,-1 0 0,0-2 0,-2 1 0,16-35 0,13-20 0,-14 27 0,-1-2 0,-3-1 0,19-59 0,-40 101 0,4-12 0,0 0 0,-1 0 0,-2-1 0,4-30 0,8-86 0,-6 54 0,0-103 0,-9 152 0,7-47 0,2-28 0,-10-894 0,-3 490 0,-1 449 0,-15-84 0,-2-43 0,12 100 0,-34-161 0,23 156 0,7 45 0,-20-54 0,9 33 0,-1 7 0,-2 1 0,-37-66 0,28 62 0,22 40 0,-13-20 0,24 48 0,0 0 0,-1 0 0,1 1 0,-1-1 0,0 1 0,1 0 0,-1 0 0,0 0 0,-1 0 0,1 1 0,0-1 0,0 1 0,-1 0 0,-6-2 0,-23-2 0,-1 2 0,0 1 0,0 1 0,-40 5 0,-21 0 0,74-4-99,-52 4-1167,54 0-5560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44:10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44:11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44:11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20:11:41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20:11:41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20:11:43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20:11:43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20:11:44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20:11:45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9T21:36:14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1410 41 24575,'-831'0'0,"811"1"0,0 1 0,-38 10 0,5-2 0,30-4 0,-1 1 0,2 0 0,-1 2 0,1 1 0,1 1 0,0 0 0,-26 19 0,-21 11 0,55-33 0,1-1 0,0 2 0,1 0 0,-1 0 0,2 1 0,-1 0 0,2 1 0,-14 18 0,17-21 0,1 1 0,0 0 0,0 0 0,1 0 0,0 0 0,1 1 0,0 0 0,1-1 0,0 1 0,0 0 0,1 0 0,0 0 0,1 11 0,1-16 0,1 0 0,-1 0 0,1 0 0,0 0 0,0-1 0,1 1 0,-1 0 0,1-1 0,0 0 0,0 0 0,1 0 0,-1 0 0,1 0 0,0-1 0,0 1 0,0-1 0,1 0 0,-1-1 0,9 5 0,0 0 0,-1-1 0,1 0 0,1-1 0,-1 0 0,1-1 0,17 3 0,11-3 0,86-4 0,-90-2 0,0 1 0,0 3 0,40 6 0,10 3 0,1-4 0,155-7 0,-97-3 0,-58 5 0,98-4 0,-179 0 0,0 1 0,0-1 0,-1 0 0,1-1 0,-1 0 0,1 0 0,-1-1 0,0 0 0,0 0 0,-1 0 0,1-1 0,-1 0 0,0 0 0,0-1 0,-1 1 0,0-1 0,8-11 0,-7 7 0,1 1 0,-2-1 0,1-1 0,-2 1 0,1-1 0,-1 0 0,-1 0 0,0 0 0,-1 0 0,0 0 0,1-18 0,-7-174 0,3 198 2,0 0-1,0 0 0,0 0 1,0 1-1,-1-1 0,1 0 1,-1 1-1,0-1 0,-1 1 1,1 0-1,-1 0 0,0 0 1,0 0-1,0 0 0,0 1 1,-5-4-1,-5-3-21,1 1 0,-2 0-1,-23-11 1,-17-11-1287,41 23-5519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38:05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535 1 24575,'-2'16'0,"-1"0"0,0-1 0,-1 1 0,-1-1 0,0 0 0,-1 0 0,-12 23 0,1-2 0,-21 41 0,23-47 0,0 0 0,-13 44 0,20-52 0,-1 0 0,-12 21 0,12-24 0,0 0 0,-13 41 0,-42 122 0,8-26 0,31-58 0,-24 68 0,24-93 0,-13 31 0,33-91 0,1 0 0,1 1 0,0-1 0,1 1 0,-1 26 0,-4 21 0,0-4 0,3 0 0,2 1 0,5 56 0,-1-1 0,-2 461 0,2-548 0,8 48 0,0-8 0,3 18 0,4 0 0,3-1 0,4-2 0,43 99 0,-59-161 0,1 0 0,1 0 0,1-1 0,0 0 0,2 0 0,0-2 0,0 1 0,18 14 0,-8-11 0,0-2 0,0 0 0,2-2 0,0-1 0,34 15 0,-36-19 0,108 45 0,-114-50 0,0-1 0,0-1 0,1-1 0,0 0 0,35 0 0,-9-5 0,0 3 0,0 1 0,0 2 0,49 11 0,-34-5 0,0-3 0,1-2 0,-1-3 0,66-5 0,-3 0 0,-117 3 0,0 0 0,0-1 0,1 0 0,-1 0 0,0 0 0,0-1 0,0 0 0,-1 0 0,1 0 0,0 0 0,-1-1 0,1 0 0,-1 0 0,0 0 0,0 0 0,0-1 0,0 1 0,-1-1 0,1 0 0,-1 0 0,0-1 0,0 1 0,2-7 0,6-11 0,-1-1 0,-1 0 0,11-43 0,-7 21 0,2-14 0,-2-1 0,8-115 0,-4 28 0,-9 64 0,-4 0 0,-6-85 0,-1 33 0,5-21 0,-4-175 0,-7 244 0,-3 0 0,-32-111 0,43 196 0,-37-127 0,-4-15 0,-44-135 0,74 246 0,1 1 0,3 3 0,-2 1 0,-1 0 0,-1 0 0,-1 1 0,-2 1 0,-1 0 0,-32-40 0,-248-304 0,253 318 0,-93-87 0,39 44 0,93 92 5,0-1 0,0 1-1,-1 1 1,1-1 0,-1 1-1,0-1 1,1 1 0,-1 1-1,0-1 1,0 1 0,-1 0-1,1 0 1,-9-1 0,-76 2-442,60 2-557,9-2-5832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9T21:36:2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735 53 24575,'-27'-1'0,"0"-2"0,0-1 0,-46-13 0,46 9 0,-1 2 0,0 1 0,-39-2 0,37 6 0,0 1 0,-43 7 0,59-4 0,1 0 0,0 1 0,0 0 0,1 1 0,-1 0 0,1 1 0,-21 14 0,16-7 0,1 0 0,0 2 0,1 0 0,0 1 0,2 0 0,0 1 0,0 1 0,2 0 0,-14 28 0,21-36 0,0 0 0,1 0 0,0 1 0,1-1 0,0 1 0,1 0 0,-1 11 0,5 81 0,0-39 0,-4-31 0,0-17 0,1 1 0,1-1 0,0 1 0,1-1 0,6 24 0,-7-35 0,1-1 0,0 0 0,-1 0 0,1-1 0,1 1 0,-1 0 0,1-1 0,-1 1 0,1-1 0,0 0 0,0 0 0,0 0 0,1 0 0,-1 0 0,1-1 0,-1 0 0,1 1 0,0-1 0,0-1 0,0 1 0,0-1 0,0 1 0,0-1 0,1 0 0,7 0 0,38 3 0,-1-2 0,52-6 0,3 1 0,-10 5 0,-53 1 0,-1-2 0,1-2 0,0-1 0,78-17 0,-98 13 0,0-2 0,-1-1 0,0 0 0,-1-1 0,0-1 0,0-1 0,-1-1 0,-1-1 0,0 0 0,-1-1 0,-1-1 0,20-24 0,-31 33 0,0 0 0,-1 0 0,0-1 0,0 1 0,-1-1 0,0 1 0,0-1 0,-1 0 0,0 0 0,1-10 0,-6-89 0,1 46 0,3 51 0,0 0 0,-1 0 0,0 0 0,-1 0 0,0 0 0,0 1 0,-4-12 0,3 17 0,1-1 0,-1 1 0,1 0 0,-1-1 0,0 1 0,-1 1 0,1-1 0,-1 0 0,0 1 0,0-1 0,0 1 0,0 0 0,0 1 0,-1-1 0,1 1 0,-6-3 0,-6 0 17,0 1 1,0 0-1,0 0 0,0 2 0,-29-1 0,-27-5-1485,48 3-5358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9T21:36:28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1037 24575,'24'0'0,"-1"0"0,1-2 0,-1-1 0,1-1 0,38-12 0,296-74 0,-241 73 0,-87 14 0,1-1 0,-1-2 0,0-1 0,50-18 0,-54 15 0,0 2 0,1 0 0,0 2 0,53-6 0,114 6 0,-67 5 0,107 4 0,-204-1 0,0 2 0,0 1 0,-1 1 0,0 2 0,0 0 0,0 2 0,-1 2 0,-1 0 0,0 2 0,-1 1 0,27 20 0,-46-32 0,-1 1 0,1-1 0,0 0 0,1 0 0,-1-1 0,0 0 0,1-1 0,-1 1 0,1-1 0,-1-1 0,10 1 0,85-8 0,-102 7 0,5-1 0,1 0 0,-1 0 0,0-1 0,-1 0 0,1 0 0,0 0 0,0-1 0,-1 1 0,0-1 0,6-5 0,42-40 0,-20 17 0,-26 25 0,-1-1 0,1 1 0,-1-1 0,0 0 0,-1-1 0,0 1 0,0-1 0,0 0 0,-1 0 0,0 0 0,-1 0 0,0-1 0,1-9 0,0-2 0,-1-1 0,0 0 0,-2 1 0,-3-28 0,2 43 0,0-1 0,0 1 0,-1-1 0,0 1 0,0 0 0,-1 0 0,1 0 0,-1 0 0,0 0 0,0 0 0,-1 1 0,1 0 0,-1-1 0,0 1 0,0 1 0,-7-6 0,-9-6 0,-1 2 0,-35-18 0,-16-11 0,-135-97 0,178 121 0,-60-27 0,61 32 0,-1 0 0,-47-12 0,-21-8 0,-93-33 0,52 21 0,119 39 0,0 1 0,0 0 0,-1 2 0,0 0 0,-21 0 0,-105 5 0,50 1 0,-14-4 0,-122 3 0,186 3 0,2 3 0,-1 2 0,-77 27 0,89-25 0,-20 5 0,2 2 0,0 2 0,1 3 0,-74 46 0,121-68 0,-12 8 0,1 1 0,-22 21 0,31-27 0,0 1 0,1 0 0,-1 1 0,2-1 0,-1 1 0,0-1 0,1 1 0,1 0 0,-3 9 0,-2 19 0,1 0 0,3 1 0,1-1 0,1 1 0,5 44 0,-1 17 0,-4-33 0,3 72 0,-2-133 4,1 1-1,0-1 0,-1 1 0,1-1 1,0 0-1,1 1 0,-1-1 0,1 0 1,-1 0-1,1 0 0,0 0 0,0 0 1,0 0-1,0-1 0,1 1 0,-1-1 1,1 1-1,0-1 0,-1 0 0,1 0 1,0 0-1,0-1 0,1 1 0,-1-1 1,0 1-1,0-1 0,1 0 0,6 1 1,7 1-173,0-1-1,1-1 1,-1 0 0,27-3 0,-26 1-445,5 0-6212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9T21:36:33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154 908 24575,'197'-2'0,"212"5"0,-398-2 0,1 0 0,-1 1 0,0 1 0,0 0 0,0 0 0,0 1 0,-1 0 0,11 6 0,4 5 0,40 32 0,-24-16 0,-34-26 0,1-1 0,-1 0 0,1-1 0,0 0 0,0 0 0,1 0 0,-1-1 0,0-1 0,1 1 0,13 0 0,14-1 0,44-5 0,-17 1 0,-60 3 0,5 0 0,0 0 0,0 0 0,0-1 0,1 0 0,-1 0 0,0-1 0,9-3 0,-14 4 0,-1-1 0,0 0 0,1 1 0,-1-1 0,0 0 0,0 0 0,0 0 0,-1 0 0,1 0 0,0-1 0,-1 1 0,1 0 0,-1-1 0,0 1 0,0-1 0,0 0 0,0 1 0,0-1 0,-1 0 0,1 0 0,-1 1 0,0-1 0,0 0 0,0-5 0,-6-247 0,4 244 0,0 1 0,-1 0 0,0 1 0,0-1 0,-1 0 0,-5-9 0,-12-31 0,17 39 0,-1 0 0,-1 1 0,1-1 0,-2 1 0,1 0 0,-1 1 0,-1-1 0,-12-12 0,-21-26 0,33 38 0,-1 0 0,0 1 0,-16-14 0,-25-26 0,36 33 0,0 0 0,-1 1 0,0 1 0,-1 0 0,-35-21 0,-98-49 0,111 65 0,18 8 0,-15-8 0,-45-16 0,66 30 0,-1 0 0,1 2 0,-1 0 0,0 0 0,0 2 0,-25-1 0,3 1 0,-1-2 0,0-2 0,-38-10 0,37 7 0,1 1 0,-72-2 0,99 9 0,0 0 0,0 1 0,0 0 0,0 1 0,0 1 0,-13 4 0,21-6 0,-1 0 0,1 1 0,-1 0 0,1 0 0,0 0 0,0 0 0,0 1 0,0-1 0,0 1 0,0-1 0,1 1 0,-1 0 0,1 0 0,0 1 0,0-1 0,0 0 0,0 1 0,1-1 0,0 1 0,-1-1 0,1 1 0,-1 3 0,-7 41 0,1 0 0,2 1 0,1 49 0,4 14 0,4 110 0,-2-215 0,0-1 0,1 1 0,0 0 0,0-1 0,0 0 0,1 1 0,0-1 0,1 0 0,4 6 0,42 53 0,-21-30 0,-21-27-76,0-1 1,0 1-1,0-1 0,1-1 0,0 0 0,0 0 0,1-1 0,0 0 1,-1 0-1,2-1 0,-1-1 0,0 0 0,1 0 0,0-1 1,-1 0-1,1-1 0,20 0 0,-8 0-6750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9T21:36:45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1 510 24575,'0'1'0,"0"0"0,1 0 0,-1 0 0,1 0 0,-1 0 0,1 0 0,-1 0 0,1 0 0,0-1 0,-1 1 0,1 0 0,0 0 0,0 0 0,0-1 0,0 1 0,0 0 0,-1-1 0,1 1 0,0-1 0,0 1 0,1-1 0,-1 0 0,0 1 0,0-1 0,0 0 0,0 0 0,2 1 0,39 4 0,-30-4 0,58 11 0,89 27 0,-103-24 0,-19-5 0,-15-4 0,1 0 0,0-1 0,0-1 0,32 1 0,-26-3 0,46 8 0,-46-5 0,47 2 0,-12-6 0,173-7 0,-206 3 0,-1-1 0,0-2 0,0-1 0,-1-1 0,50-21 0,-75 27 0,1-1 0,-1 1 0,1-1 0,-1 0 0,0 0 0,0-1 0,0 1 0,0-1 0,-1 0 0,0 0 0,1 0 0,-2 0 0,1 0 0,0-1 0,3-8 0,-1-1 0,-1-1 0,0 0 0,3-29 0,1-3 0,-3 21 0,-1 0 0,-1 0 0,-2-44 0,-1 58 0,-1 0 0,0 0 0,-1 0 0,-1 0 0,0 1 0,0-1 0,-1 1 0,-1-1 0,0 1 0,-7-12 0,4 11 0,0 0 0,0 1 0,-1 1 0,0-1 0,-17-13 0,20 20 0,1 0 0,-1 1 0,0 0 0,0 0 0,0 0 0,-1 1 0,1 0 0,-1 0 0,1 1 0,-1 0 0,0 0 0,1 0 0,-12 1 0,-688 5 0,696-4 0,-1 0 0,1 1 0,0 0 0,0 0 0,0 1 0,0 1 0,1-1 0,-1 2 0,1-1 0,0 1 0,0 1 0,1 0 0,-9 7 0,-16 15 0,-53 60 0,51-51 0,14-15 40,2 0 0,-22 35 0,33-46-226,1 1 1,1 0-1,0 0 0,1 0 1,0 1-1,1 0 1,-4 19-1,5-10-6640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38:25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915 449 24575,'-145'-2'0,"-158"5"0,296-3 0,0 1 0,0 0 0,0 1 0,-1-1 0,1 2 0,1-1 0,-1 1 0,0 0 0,1 0 0,-1 0 0,1 1 0,0 0 0,0 1 0,0-1 0,1 1 0,0 0 0,0 1 0,0-1 0,0 1 0,1 0 0,-5 9 0,-12 12 0,-42 40 0,1-1 0,47-47 0,0 0 0,2 1 0,0 1 0,1 0 0,1 1 0,1 0 0,1 0 0,1 1 0,-7 29 0,-6 90 0,2-14 0,11-90 0,2 0 0,-2 65 0,9 875 0,3-917 0,2 0 0,18 79 0,4 20 0,-18-102 0,2 0 0,35 93 0,-1 1 0,-37-125 0,0 0 0,17 30 0,-14-30 0,17 50 0,-18-47 0,0 0 0,29 50 0,-6-13 0,1 0 0,-23-47 0,-1 0 0,-1 1 0,11 33 0,-14-38 0,1-1 0,0 0 0,2 0 0,-1-1 0,2 0 0,0 0 0,0-1 0,21 17 0,0 3 0,43 59 0,-63-80 0,1-1 0,0 0 0,1-1 0,0 0 0,22 11 0,-18-11 0,-1 1 0,0 0 0,20 19 0,-25-21 0,-1 0 0,2-1 0,25 14 0,14 9 0,-45-26 0,57 40 0,110 59 0,-151-93 0,-1 0 0,2-2 0,-1-1 0,1-1 0,0-1 0,1-2 0,-1 0 0,1-1 0,31-1 0,86-2 0,-67 2 0,133-15 0,-197 11 0,1-1 0,-1 0 0,0-1 0,0-1 0,-1 0 0,1 0 0,-1-1 0,9-7 0,76-62 0,-68 52 0,-9 8 0,-1 0 0,19-23 0,-31 31 0,0 0 0,0 0 0,-1 0 0,0 0 0,0-1 0,-1 1 0,0-1 0,0 0 0,2-12 0,18-81 0,-9 41 0,7-64 0,-17-179 0,-7 158 0,3-637 0,-11 650 0,1 0 0,-10-140 0,0-16 0,20 283 0,1-48 0,-2 0 0,-2 0 0,-18-90 0,-8 28 0,-68-169 0,35 105 0,48 130 0,-2 0 0,-2 1 0,-3 0 0,-41-69 0,-44-66 0,39 89 0,-15-8 0,53 62 0,-63-65 0,74 88 0,-1 1 0,0 0 0,-2 1 0,1 2 0,-35-18 0,39 23 0,8 3 0,-1 1 0,0 0 0,0 0 0,0 1 0,-1 0 0,1 0 0,-1 1 0,1 1 0,-17-2 0,-7 5 0,1 0 0,0 2 0,1 1 0,-54 17 0,9-4 0,48-13 0,0 2 0,0 1 0,-48 21 0,-106 63 0,159-81 0,0 2 0,1 0 0,0 2 0,1 0 0,1 2 0,0 0 0,2 1 0,0 1 0,-21 28 0,28-27 0,1 1 0,0 0 0,2 0 0,1 1 0,0 0 0,-3 25 0,6-28 0,-23 103-1365,24-105-5461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39:01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1226 24575,'9'0'0,"7"1"0,0-2 0,1 0 0,26-5 0,-39 5 0,0 0 0,0 0 0,0-1 0,-1 1 0,1-1 0,0 0 0,-1 0 0,1 0 0,-1 0 0,0 0 0,0-1 0,0 0 0,0 0 0,0 0 0,-1 0 0,1 0 0,-1 0 0,0 0 0,1-1 0,0-4 0,8-12 0,0 0 0,1 0 0,1 1 0,0 0 0,2 2 0,0-1 0,1 2 0,30-25 0,-13 10 0,-16 14 0,1 1 0,0 0 0,2 1 0,0 1 0,0 1 0,1 1 0,25-11 0,-24 14 0,-1 0 0,-1-2 0,0 0 0,34-26 0,-42 27 0,-2 0 0,1 0 0,-1-1 0,-1-1 0,0 0 0,0 0 0,-1 0 0,9-22 0,8-25 0,-17 37 0,1 1 0,14-24 0,-18 38 0,0-1 0,0 1 0,1 0 0,0 1 0,0-1 0,1 1 0,0 0 0,0 1 0,9-6 0,36-25 0,-36 24 0,1 0 0,23-11 0,9-6 0,-1-2 0,-1-2 0,-2-2 0,54-54 0,-55 50 0,9 3 86,-24 19-1537,-17 9-5375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39:09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1715 24575,'0'-2'0,"0"0"0,1 0 0,0-1 0,-1 1 0,1 0 0,0 0 0,0 0 0,0 0 0,0 0 0,1 0 0,-1 1 0,0-1 0,1 0 0,-1 0 0,1 1 0,3-3 0,37-25 0,-21 15 0,28-28 0,83-90 0,-76 73 0,-31 27 0,-21 26 0,0 0 0,1 0 0,0 1 0,0-1 0,0 1 0,7-4 0,55-44 0,73-72 0,-74 70 0,12-13 0,-59 47 0,-1 0 0,19-34 0,-4 8 0,107-131 0,-105 132 0,2 2 0,2 2 0,1 2 0,57-44 0,127-77 0,-193 142 0,-17 11 0,-1-1 0,0 0 0,0-1 0,-1 0 0,17-20 0,134-152-1365,-151 170-5461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39:17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1855 24575,'10'-10'0,"1"1"0,1 1 0,23-13 0,-10 5 0,3-1 0,-1-2 0,-1-1 0,-1-1 0,36-39 0,-19 15 0,2 1 0,3 3 0,75-52 0,-97 72 0,-1 0 0,-2-1 0,40-51 0,-7 9 0,-34 41 0,2-1 0,0-1 0,-2-2 0,-1 0 0,-1-1 0,18-35 0,-18 21 0,-3-1 0,13-47 0,-22 74 0,1 0 0,0 1 0,1 0 0,1 0 0,1 1 0,0 0 0,1 1 0,13-13 0,-3 3 0,33-41 0,-29 32 0,1 2 0,2 1 0,39-32 0,-31 33 0,101-72 0,-127 94 0,0 1 0,0 0 0,1 0 0,-1 1 0,18-4 0,-20 7 0,0-1 0,0-1 0,-1 0 0,1 0 0,-1 0 0,0-1 0,0-1 0,0 1 0,0-1 0,-1 0 0,10-9 0,222-215-1365,-227 217-5461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20:10:30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6192 448 24575,'-2889'0'-199,"2876"0"226,0 1-1,0 1 1,0 0 0,0 1-1,0 0 1,1 1 0,-25 10-1,2 4-36,-43 30-1,-13 7 18,-1204 637-7,921-456 0,296-183 0,-22 24 0,3 5 0,-109 118 0,139-133 0,28-25 0,1 2 0,2 1 0,3 2 0,1 1 0,-39 82 0,24-26 0,-60 200 0,-27 107 0,-3 14 0,113-334 0,4 1 0,5 1 0,-6 136 0,21 287 0,5-212 0,-6-177 0,2 146 0,3-207 0,3 1 0,17 71 0,28 51 0,125 292 0,2 1 0,-132-344 0,6-3 0,6-2 0,95 156 0,-5-65 0,-32-54 0,17 63 0,-56-93 0,-56-107 0,1-1 0,49 52 0,-39-47 0,34 49 0,12 32 0,6 12 0,164 190 0,-130-209 0,-82-79 0,65 70 0,-98-97 0,17 19 0,-1 1 0,-1 0 0,-1 1 0,-2 2 0,15 31 0,-18-33 0,1 0 0,1-1 0,32 42 0,-25-38 0,31 54 0,45 92 0,14 23 0,-35-69 0,-43-69 0,2-1 0,57 68 0,-60-90 0,2-3 0,2 0 0,77 53 0,136 67 0,-237-146 0,269 129 0,-64-61 0,-98-38 0,-53-20 0,2-3 0,0-3 0,134 5 0,-91-9 0,529 7 0,-513-15 0,-118-1 0,1 0 0,-1 0 0,0-1 0,0 0 0,0-1 0,-1 0 0,1 0 0,-1-1 0,1 0 0,-1-1 0,0 0 0,15-12 0,2-5 0,0-1 0,33-40 0,-14 15 0,100-110 0,-123 129 0,0 0 0,-2-1 0,31-63 0,-9-13 0,55-214 0,-68 210 0,75-221 0,77-162 0,-96 306 0,80-205 0,-127 293 0,52-98 0,-44 102 0,-21 42 0,108-263 0,-17-80 0,-98 313 0,-3-1 0,6-157 0,-24-280 0,-5 406 0,-5 1 0,-5 1 0,-5 0 0,-5 1 0,-55-140 0,-94-316 0,72 214 0,85 286 0,3-1 0,3 0 0,3-1 0,3-1 0,2-102 0,7 70 0,-13-368 0,1 1 0,12 320 0,1 121 0,2 0 0,1 0 0,1 0 0,1 1 0,2 0 0,0 0 0,27-51 0,-14 29 0,-6 10 0,-2-1 0,-2 0 0,-1-1 0,-2-1 0,-3 1 0,-1-1 0,0-60 0,-5 62 0,0-48 0,13-93 0,-3 63 0,-8-191 0,-4 144 0,3 130 0,-2-1 0,-2 0 0,0 1 0,-3-1 0,-16-57 0,14 72 0,-6-25 0,-3 1 0,-1 0 0,-3 2 0,-29-48 0,8 42 0,31 38 0,0-1 0,-16-23 0,2-3 0,-2 2 0,-2 1 0,-1 1 0,-40-36 0,64 66 0,-1 0 0,0 1 0,0-1 0,0 1 0,-14-5 0,-27-17 0,-44-40 0,-3 3 0,-2 5 0,-3 4 0,-2 4 0,-206-68 0,278 109 0,3 0 0,-1 1 0,-46-6 0,15 5 0,-59-17 0,-47-6 0,121 27-117,13 2-133,-1-1 1,1-1-1,0-1 0,-48-18 1,64 18-6577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44:08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44:09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596 0 24575,'0'0'-8191</inkml:trace>
  <inkml:trace contextRef="#ctx0" brushRef="#br0" timeOffset="1">0 101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275" y="0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375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338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2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82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Source:
            International Monetary Fund
Release:
            Primary Commodity Prices
Units: 
U.S. Dollars per Million Metric British Thermal Unit, Not Seasonally Adjusted
Frequency: 
          Monthly
Value represents the benchmark prices which are representative of the global market. They are determined by the largest exporter of a given commodity. Prices are period averages in nominal U.S. dollars.Copyright © 2016, International Monetary Fund. Reprinted with permission. Complete terms of use and contact details are available at http://www.imf.org/external/terms.htm.
International Monetary Fund,
                    Global price of Natural gas, EU [PNGASEUUSDM],
                    retrieved from FRED,
                    Federal Reserve Bank of St. Louis;
                    https://fred.stlouisfed.org/series/PNGASEUUSDM,
                    November 29, 2022.
Source:
            U.S. Energy Information Administration
Release:
            Natural Gas Spot and Futures Prices (NYMEX)
Units: 
Dollars per Million BTU, Not Seasonally Adjusted
Frequency: 
          Daily
More information about this series can be found at http://www.eia.gov/dnav/ng/TblDefs/ng_pri_fut_tbldef2.asp
U.S. Energy Information Administration,
                    Henry Hub Natural Gas Spot Price [DHHNGSP],
                    retrieved from FRED,
                    Federal Reserve Bank of St. Louis;
                    https://fred.stlouisfed.org/series/DHHNGSP,
                    November 29, 2022.
</a:t>
            </a:r>
          </a:p>
        </p:txBody>
      </p:sp>
    </p:spTree>
    <p:extLst>
      <p:ext uri="{BB962C8B-B14F-4D97-AF65-F5344CB8AC3E}">
        <p14:creationId xmlns:p14="http://schemas.microsoft.com/office/powerpoint/2010/main" val="249944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5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body" idx="1"/>
          </p:nvPr>
        </p:nvSpPr>
        <p:spPr>
          <a:xfrm>
            <a:off x="457200" y="3022600"/>
            <a:ext cx="8229600" cy="310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 rot="5400000">
            <a:off x="3020219" y="459581"/>
            <a:ext cx="31035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57200" y="3022600"/>
            <a:ext cx="8229600" cy="310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71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WZ7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customXml" Target="../ink/ink16.xml"/><Relationship Id="rId3" Type="http://schemas.openxmlformats.org/officeDocument/2006/relationships/image" Target="../media/image24.png"/><Relationship Id="rId7" Type="http://schemas.openxmlformats.org/officeDocument/2006/relationships/customXml" Target="../ink/ink11.xml"/><Relationship Id="rId12" Type="http://schemas.openxmlformats.org/officeDocument/2006/relationships/customXml" Target="../ink/ink15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customXml" Target="../ink/ink14.xml"/><Relationship Id="rId5" Type="http://schemas.openxmlformats.org/officeDocument/2006/relationships/image" Target="../media/image25.png"/><Relationship Id="rId15" Type="http://schemas.openxmlformats.org/officeDocument/2006/relationships/customXml" Target="../ink/ink18.xml"/><Relationship Id="rId10" Type="http://schemas.openxmlformats.org/officeDocument/2006/relationships/image" Target="../media/image18.png"/><Relationship Id="rId4" Type="http://schemas.openxmlformats.org/officeDocument/2006/relationships/customXml" Target="../ink/ink9.xml"/><Relationship Id="rId9" Type="http://schemas.openxmlformats.org/officeDocument/2006/relationships/customXml" Target="../ink/ink13.xml"/><Relationship Id="rId14" Type="http://schemas.openxmlformats.org/officeDocument/2006/relationships/customXml" Target="../ink/ink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0" Type="http://schemas.openxmlformats.org/officeDocument/2006/relationships/image" Target="../media/image300.png"/><Relationship Id="rId4" Type="http://schemas.openxmlformats.org/officeDocument/2006/relationships/image" Target="../media/image270.png"/><Relationship Id="rId9" Type="http://schemas.openxmlformats.org/officeDocument/2006/relationships/customXml" Target="../ink/ink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5.png"/><Relationship Id="rId4" Type="http://schemas.openxmlformats.org/officeDocument/2006/relationships/image" Target="../media/image120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"/>
          <p:cNvSpPr txBox="1">
            <a:spLocks noGrp="1"/>
          </p:cNvSpPr>
          <p:nvPr>
            <p:ph type="ctrTitle"/>
          </p:nvPr>
        </p:nvSpPr>
        <p:spPr>
          <a:xfrm>
            <a:off x="685800" y="1612900"/>
            <a:ext cx="7772400" cy="1987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chemeClr val="lt1"/>
                </a:solidFill>
              </a:rPr>
              <a:t>U.S. Agriculture Situation and Outlook</a:t>
            </a: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400" name="Google Shape;400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Blake Brown, PhD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solidFill>
                  <a:schemeClr val="dk1"/>
                </a:solidFill>
              </a:rPr>
              <a:t>Hugh C Kiger Professor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 State University</a:t>
            </a:r>
            <a:endParaRPr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0" i="0" u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95250"/>
          <a:ext cx="8667750" cy="6286500"/>
          <a:chOff x="381000" y="95250"/>
          <a:chExt cx="8667750" cy="6286500"/>
        </a:xfrm>
      </p:grpSpPr>
      <p:pic>
        <p:nvPicPr>
          <p:cNvPr id="3" name="FRED Graph Chart" descr="FRED Graph">
            <a:hlinkClick r:id="rId3" tooltip="View this chart in your browser. 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762000"/>
            <a:ext cx="8191500" cy="5524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95250"/>
            <a:ext cx="7620000" cy="952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en-US" sz="2400" u="none" spc="0">
                <a:solidFill>
                  <a:srgbClr val="333333">
                    <a:alpha val="20000"/>
                  </a:srgbClr>
                </a:solidFill>
                <a:latin typeface="Calibri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EB1E00-7A15-D1FC-1163-B81C84215ABE}"/>
              </a:ext>
            </a:extLst>
          </p:cNvPr>
          <p:cNvSpPr txBox="1"/>
          <p:nvPr/>
        </p:nvSpPr>
        <p:spPr>
          <a:xfrm>
            <a:off x="1928553" y="1734589"/>
            <a:ext cx="44389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  <a:latin typeface="Escrow Condensed"/>
              </a:rPr>
              <a:t>“Natural-Gas Prices Continue Free Fall” </a:t>
            </a:r>
            <a:r>
              <a:rPr lang="en-US" b="1" i="0" dirty="0">
                <a:solidFill>
                  <a:srgbClr val="222222"/>
                </a:solidFill>
                <a:effectLst/>
                <a:latin typeface="Escrow Condensed"/>
              </a:rPr>
              <a:t>WSJ Jan 3, 2023</a:t>
            </a:r>
          </a:p>
        </p:txBody>
      </p:sp>
    </p:spTree>
    <p:extLst>
      <p:ext uri="{BB962C8B-B14F-4D97-AF65-F5344CB8AC3E}">
        <p14:creationId xmlns:p14="http://schemas.microsoft.com/office/powerpoint/2010/main" val="25656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xmlns="" id="{8E282DE7-C2C0-CB30-3703-CA2FAF620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1" y="792956"/>
            <a:ext cx="8713598" cy="53806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5B23DC34-3937-321B-F2D0-7EBD0185982C}"/>
                  </a:ext>
                </a:extLst>
              </p14:cNvPr>
              <p14:cNvContentPartPr/>
              <p14:nvPr/>
            </p14:nvContentPartPr>
            <p14:xfrm>
              <a:off x="6281006" y="1939185"/>
              <a:ext cx="2529000" cy="4027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23DC34-3937-321B-F2D0-7EBD018598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2366" y="1930185"/>
                <a:ext cx="2546640" cy="40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0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xmlns="" id="{79F6D520-F327-3328-814E-45B78631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78" y="468092"/>
            <a:ext cx="6115457" cy="63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A703AE-E246-9A7C-02B1-EDD9CC65F024}"/>
              </a:ext>
            </a:extLst>
          </p:cNvPr>
          <p:cNvSpPr txBox="1"/>
          <p:nvPr/>
        </p:nvSpPr>
        <p:spPr>
          <a:xfrm>
            <a:off x="1114425" y="1610053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200" b="1" i="0" dirty="0">
                <a:effectLst/>
                <a:latin typeface="nyt-cheltenham"/>
              </a:rPr>
              <a:t>“Good News for Food, Bad News for War: Brazil Buys Russian Fertilizer”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03A243-13DD-E3F4-3A18-4DD7AEB8BA58}"/>
              </a:ext>
            </a:extLst>
          </p:cNvPr>
          <p:cNvSpPr txBox="1"/>
          <p:nvPr/>
        </p:nvSpPr>
        <p:spPr>
          <a:xfrm>
            <a:off x="3086100" y="3614738"/>
            <a:ext cx="308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New York Times </a:t>
            </a:r>
            <a:r>
              <a:rPr lang="en-US" dirty="0"/>
              <a:t>May 8, 2022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449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2334" y="3104788"/>
            <a:ext cx="461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2132001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xmlns="" id="{D8C89C40-7008-C793-5E9C-83095A85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605"/>
            <a:ext cx="9039709" cy="557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9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803"/>
            <a:ext cx="8229600" cy="1144250"/>
          </a:xfrm>
        </p:spPr>
        <p:txBody>
          <a:bodyPr/>
          <a:lstStyle/>
          <a:p>
            <a:r>
              <a:rPr lang="en-US" dirty="0"/>
              <a:t>China Policy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683124"/>
          </a:xfrm>
        </p:spPr>
        <p:txBody>
          <a:bodyPr/>
          <a:lstStyle/>
          <a:p>
            <a:r>
              <a:rPr lang="en-US" sz="2800" b="1" dirty="0"/>
              <a:t>US-China relations will remain strained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- </a:t>
            </a:r>
            <a:r>
              <a:rPr lang="en-US" b="1" i="1" dirty="0"/>
              <a:t>“China Is National Security Threat No. 1</a:t>
            </a:r>
            <a:br>
              <a:rPr lang="en-US" b="1" i="1" dirty="0"/>
            </a:br>
            <a:r>
              <a:rPr lang="en-US" sz="1400" dirty="0"/>
              <a:t>Resisting Beijing’s attempt to reshape and dominate the world is the challenge of our generation. “   </a:t>
            </a:r>
            <a:r>
              <a:rPr lang="en-US" sz="1200" i="1" dirty="0"/>
              <a:t>Opinion</a:t>
            </a:r>
            <a:r>
              <a:rPr lang="en-US" sz="1200" dirty="0"/>
              <a:t>  </a:t>
            </a:r>
            <a:r>
              <a:rPr lang="en-US" sz="1200" i="1" dirty="0"/>
              <a:t>WSJ</a:t>
            </a:r>
            <a:r>
              <a:rPr lang="en-US" sz="1200" dirty="0"/>
              <a:t> 12-3-20  John </a:t>
            </a:r>
            <a:r>
              <a:rPr lang="en-US" sz="1200" dirty="0" err="1"/>
              <a:t>Ratcliffe</a:t>
            </a:r>
            <a:r>
              <a:rPr lang="en-US" sz="1200" dirty="0"/>
              <a:t>, Former Director of National Intelligence</a:t>
            </a:r>
            <a:br>
              <a:rPr lang="en-US" sz="1200" dirty="0"/>
            </a:br>
            <a:endParaRPr lang="en-US" sz="1200" dirty="0"/>
          </a:p>
          <a:p>
            <a:pPr lvl="1"/>
            <a:r>
              <a:rPr lang="en-US" b="1" dirty="0"/>
              <a:t>“</a:t>
            </a:r>
            <a:r>
              <a:rPr lang="en-US" b="1" i="1" dirty="0"/>
              <a:t>Biden’s National Security Council Sharpens Focus on China”  </a:t>
            </a:r>
            <a:r>
              <a:rPr lang="en-US" sz="1400" i="1" dirty="0"/>
              <a:t>Foreign Policy </a:t>
            </a:r>
            <a:r>
              <a:rPr lang="en-US" sz="1400" dirty="0"/>
              <a:t> 2-18-21</a:t>
            </a:r>
          </a:p>
          <a:p>
            <a:pPr lvl="1"/>
            <a:endParaRPr lang="en-US" sz="1200" dirty="0"/>
          </a:p>
          <a:p>
            <a:r>
              <a:rPr lang="en-US" b="1" dirty="0"/>
              <a:t>Will US remove tariffs on China imports?</a:t>
            </a:r>
          </a:p>
          <a:p>
            <a:pPr lvl="1" fontAlgn="base"/>
            <a:r>
              <a:rPr lang="en-US" b="1" i="0" dirty="0">
                <a:solidFill>
                  <a:srgbClr val="000000"/>
                </a:solidFill>
                <a:effectLst/>
                <a:latin typeface="BWHaasGrotesk-75Bold-Web"/>
              </a:rPr>
              <a:t>“</a:t>
            </a:r>
            <a:r>
              <a:rPr lang="en-US" b="1" i="1" u="none" strike="noStrike" dirty="0">
                <a:solidFill>
                  <a:srgbClr val="404040"/>
                </a:solidFill>
                <a:effectLst/>
                <a:latin typeface="+mj-lt"/>
              </a:rPr>
              <a:t>Biden administration to maintain China tariffs while review continues”  </a:t>
            </a:r>
            <a:r>
              <a:rPr lang="en-US" sz="1800" i="1" u="none" strike="noStrike" dirty="0">
                <a:solidFill>
                  <a:srgbClr val="404040"/>
                </a:solidFill>
                <a:effectLst/>
                <a:latin typeface="+mj-lt"/>
              </a:rPr>
              <a:t>Reuters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+mj-lt"/>
              </a:rPr>
              <a:t>9-2-22</a:t>
            </a:r>
            <a:endParaRPr lang="en-US" sz="1800" b="1" i="1" u="none" strike="noStrike" dirty="0">
              <a:solidFill>
                <a:srgbClr val="404040"/>
              </a:solidFill>
              <a:effectLst/>
              <a:latin typeface="+mj-lt"/>
            </a:endParaRPr>
          </a:p>
          <a:p>
            <a:pPr lvl="1" fontAlgn="base"/>
            <a:endParaRPr lang="en-US" b="1" i="0" dirty="0">
              <a:solidFill>
                <a:srgbClr val="000000"/>
              </a:solidFill>
              <a:effectLst/>
              <a:latin typeface="BWHaasGrotesk-75Bold-Web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73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Total agricultual trade map">
            <a:extLst>
              <a:ext uri="{FF2B5EF4-FFF2-40B4-BE49-F238E27FC236}">
                <a16:creationId xmlns:a16="http://schemas.microsoft.com/office/drawing/2014/main" xmlns="" id="{C8995951-BB45-47ED-A1B6-594E684D3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57" b="51540"/>
          <a:stretch/>
        </p:blipFill>
        <p:spPr>
          <a:xfrm>
            <a:off x="480580" y="561315"/>
            <a:ext cx="8535614" cy="62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0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6244"/>
            <a:ext cx="8229600" cy="3928842"/>
          </a:xfrm>
        </p:spPr>
        <p:txBody>
          <a:bodyPr/>
          <a:lstStyle/>
          <a:p>
            <a:r>
              <a:rPr lang="en-US" dirty="0"/>
              <a:t>The 2023 Farm Bill: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Republicans control the House: </a:t>
            </a:r>
            <a:r>
              <a:rPr lang="en-US" i="1" dirty="0"/>
              <a:t>traditional farm bill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Administration: </a:t>
            </a:r>
            <a:br>
              <a:rPr lang="en-US" dirty="0"/>
            </a:br>
            <a:r>
              <a:rPr lang="en-US" i="1" dirty="0"/>
              <a:t>climate change oriented farm bill </a:t>
            </a:r>
            <a:endParaRPr lang="en-US" sz="24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66C97D80-0D6A-FB42-2909-EF499D8CDDAF}"/>
                  </a:ext>
                </a:extLst>
              </p14:cNvPr>
              <p14:cNvContentPartPr/>
              <p14:nvPr/>
            </p14:nvContentPartPr>
            <p14:xfrm>
              <a:off x="6514492" y="338578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C97D80-0D6A-FB42-2909-EF499D8CDD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5492" y="33771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EDA2B2CC-071B-98AC-BBE8-C38359EA7CF4}"/>
                  </a:ext>
                </a:extLst>
              </p14:cNvPr>
              <p14:cNvContentPartPr/>
              <p14:nvPr/>
            </p14:nvContentPartPr>
            <p14:xfrm>
              <a:off x="6243412" y="3407029"/>
              <a:ext cx="214920" cy="36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A2B2CC-071B-98AC-BBE8-C38359EA7C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4412" y="3398029"/>
                <a:ext cx="23256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6752533-05DB-4042-ACBF-81A9A2FEC1E5}"/>
              </a:ext>
            </a:extLst>
          </p:cNvPr>
          <p:cNvGrpSpPr/>
          <p:nvPr/>
        </p:nvGrpSpPr>
        <p:grpSpPr>
          <a:xfrm>
            <a:off x="4814572" y="3421429"/>
            <a:ext cx="360" cy="360"/>
            <a:chOff x="4814572" y="342142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xmlns="" id="{C40ED040-6BF3-0FEE-E15E-D3A64403798D}"/>
                    </a:ext>
                  </a:extLst>
                </p14:cNvPr>
                <p14:cNvContentPartPr/>
                <p14:nvPr/>
              </p14:nvContentPartPr>
              <p14:xfrm>
                <a:off x="4814572" y="3421429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40ED040-6BF3-0FEE-E15E-D3A6440379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5572" y="34127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xmlns="" id="{BF2251BE-AF99-FAB5-FB1E-F268256BFB62}"/>
                    </a:ext>
                  </a:extLst>
                </p14:cNvPr>
                <p14:cNvContentPartPr/>
                <p14:nvPr/>
              </p14:nvContentPartPr>
              <p14:xfrm>
                <a:off x="4814572" y="3421429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2251BE-AF99-FAB5-FB1E-F268256BFB6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5572" y="34127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F221EBEC-9259-69F3-0914-82CA90D47D89}"/>
                  </a:ext>
                </a:extLst>
              </p14:cNvPr>
              <p14:cNvContentPartPr/>
              <p14:nvPr/>
            </p14:nvContentPartPr>
            <p14:xfrm>
              <a:off x="4078372" y="3485869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221EBEC-9259-69F3-0914-82CA90D47D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9732" y="34768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06784612-07DB-617D-ACF0-D4D5A08D0DAC}"/>
                  </a:ext>
                </a:extLst>
              </p14:cNvPr>
              <p14:cNvContentPartPr/>
              <p14:nvPr/>
            </p14:nvContentPartPr>
            <p14:xfrm>
              <a:off x="2833286" y="344002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784612-07DB-617D-ACF0-D4D5A08D0D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24646" y="34313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D982C345-BA83-47EA-FDF1-CF083B292039}"/>
                  </a:ext>
                </a:extLst>
              </p14:cNvPr>
              <p14:cNvContentPartPr/>
              <p14:nvPr/>
            </p14:nvContentPartPr>
            <p14:xfrm>
              <a:off x="2797286" y="335830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82C345-BA83-47EA-FDF1-CF083B29203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8286" y="33496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B76E154A-56FB-C94C-D970-9E589A27AAF6}"/>
                  </a:ext>
                </a:extLst>
              </p14:cNvPr>
              <p14:cNvContentPartPr/>
              <p14:nvPr/>
            </p14:nvContentPartPr>
            <p14:xfrm>
              <a:off x="2760926" y="334066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76E154A-56FB-C94C-D970-9E589A27AA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51926" y="33316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037A5020-3B1B-6A57-D2CC-A28E350200C2}"/>
                  </a:ext>
                </a:extLst>
              </p14:cNvPr>
              <p14:cNvContentPartPr/>
              <p14:nvPr/>
            </p14:nvContentPartPr>
            <p14:xfrm>
              <a:off x="3150086" y="289678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37A5020-3B1B-6A57-D2CC-A28E350200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1446" y="28877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E25CE60-F32A-537E-38D6-449E4B60CD7A}"/>
              </a:ext>
            </a:extLst>
          </p:cNvPr>
          <p:cNvGrpSpPr/>
          <p:nvPr/>
        </p:nvGrpSpPr>
        <p:grpSpPr>
          <a:xfrm>
            <a:off x="4082846" y="1810305"/>
            <a:ext cx="360" cy="360"/>
            <a:chOff x="4082846" y="181030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xmlns="" id="{6BD89DAC-B900-A865-9180-670A0E6AE6C2}"/>
                    </a:ext>
                  </a:extLst>
                </p14:cNvPr>
                <p14:cNvContentPartPr/>
                <p14:nvPr/>
              </p14:nvContentPartPr>
              <p14:xfrm>
                <a:off x="4082846" y="181030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D89DAC-B900-A865-9180-670A0E6AE6C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73846" y="18016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xmlns="" id="{1B3C76C4-ECE4-BDBE-CDC8-8D59643A2450}"/>
                    </a:ext>
                  </a:extLst>
                </p14:cNvPr>
                <p14:cNvContentPartPr/>
                <p14:nvPr/>
              </p14:nvContentPartPr>
              <p14:xfrm>
                <a:off x="4082846" y="1810305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3C76C4-ECE4-BDBE-CDC8-8D59643A245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73846" y="18016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064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9113"/>
            <a:ext cx="8229600" cy="1068387"/>
          </a:xfrm>
        </p:spPr>
        <p:txBody>
          <a:bodyPr/>
          <a:lstStyle/>
          <a:p>
            <a:r>
              <a:rPr lang="en-US" dirty="0"/>
              <a:t>Labor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2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E3B1B-38BC-2B48-81DC-8EB5AFEE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944639"/>
            <a:ext cx="5486400" cy="566738"/>
          </a:xfrm>
        </p:spPr>
        <p:txBody>
          <a:bodyPr/>
          <a:lstStyle/>
          <a:p>
            <a:r>
              <a:rPr lang="en-US" sz="3600" dirty="0"/>
              <a:t>Input Costs:</a:t>
            </a:r>
            <a:br>
              <a:rPr lang="en-US" sz="3600" dirty="0"/>
            </a:br>
            <a:r>
              <a:rPr lang="en-US" sz="3600" dirty="0"/>
              <a:t>What about 2023?</a:t>
            </a:r>
          </a:p>
        </p:txBody>
      </p:sp>
    </p:spTree>
    <p:extLst>
      <p:ext uri="{BB962C8B-B14F-4D97-AF65-F5344CB8AC3E}">
        <p14:creationId xmlns:p14="http://schemas.microsoft.com/office/powerpoint/2010/main" val="7257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57D14A5-86BB-87F3-272A-61A35F8D3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088"/>
            <a:ext cx="9144000" cy="57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659E8-8773-DD3E-48EF-D892194658BA}"/>
              </a:ext>
            </a:extLst>
          </p:cNvPr>
          <p:cNvSpPr txBox="1"/>
          <p:nvPr/>
        </p:nvSpPr>
        <p:spPr>
          <a:xfrm>
            <a:off x="4508626" y="1894955"/>
            <a:ext cx="4635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20212AEWR 		2023 AEWR</a:t>
            </a:r>
            <a:br>
              <a:rPr lang="en-US" sz="1800" b="1" dirty="0"/>
            </a:br>
            <a:r>
              <a:rPr lang="en-US" sz="1800" b="1" dirty="0"/>
              <a:t>NC: $14.16		NC: $14.91</a:t>
            </a:r>
          </a:p>
        </p:txBody>
      </p:sp>
    </p:spTree>
    <p:extLst>
      <p:ext uri="{BB962C8B-B14F-4D97-AF65-F5344CB8AC3E}">
        <p14:creationId xmlns:p14="http://schemas.microsoft.com/office/powerpoint/2010/main" val="2886502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Crossings from Mexico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8499"/>
            <a:ext cx="8401050" cy="4067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480" y="6157424"/>
            <a:ext cx="718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“Rising Border Encounters in 2021: An Overview and Analysis”  American Immigration Council | July 2021 </a:t>
            </a:r>
          </a:p>
        </p:txBody>
      </p:sp>
    </p:spTree>
    <p:extLst>
      <p:ext uri="{BB962C8B-B14F-4D97-AF65-F5344CB8AC3E}">
        <p14:creationId xmlns:p14="http://schemas.microsoft.com/office/powerpoint/2010/main" val="1229468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">
            <a:extLst>
              <a:ext uri="{FF2B5EF4-FFF2-40B4-BE49-F238E27FC236}">
                <a16:creationId xmlns:a16="http://schemas.microsoft.com/office/drawing/2014/main" xmlns="" id="{AD943B85-2972-8B56-387E-C390FE796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1" y="495677"/>
            <a:ext cx="8483097" cy="63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77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funnel chart&#10;&#10;Description automatically generated">
            <a:extLst>
              <a:ext uri="{FF2B5EF4-FFF2-40B4-BE49-F238E27FC236}">
                <a16:creationId xmlns:a16="http://schemas.microsoft.com/office/drawing/2014/main" xmlns="" id="{4FE1D7D8-62BF-B956-4FA9-A24240F16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977" y="771138"/>
            <a:ext cx="6352045" cy="53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61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xmlns="" id="{D6A0DC7B-7FE9-DAA5-953A-A24D4F77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368" y="461727"/>
            <a:ext cx="4845538" cy="6396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3627FE-B64B-2753-08E8-26F8D9E56FE0}"/>
              </a:ext>
            </a:extLst>
          </p:cNvPr>
          <p:cNvSpPr txBox="1"/>
          <p:nvPr/>
        </p:nvSpPr>
        <p:spPr>
          <a:xfrm>
            <a:off x="253497" y="157530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Sweetpotatoes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0019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DDECD-7E55-AF75-37FE-E04D82A2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77635C-134A-FCF3-73CA-993BECBB4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art">
            <a:extLst>
              <a:ext uri="{FF2B5EF4-FFF2-40B4-BE49-F238E27FC236}">
                <a16:creationId xmlns:a16="http://schemas.microsoft.com/office/drawing/2014/main" xmlns="" id="{5F765F2B-5B92-6275-1F7A-D39666D3F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58" y="470780"/>
            <a:ext cx="8229600" cy="638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25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89D8A-D517-E854-47D9-48FF0A6D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904"/>
            <a:ext cx="8229600" cy="1068387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err="1"/>
              <a:t>Sweetpotato</a:t>
            </a:r>
            <a:r>
              <a:rPr lang="en-US" dirty="0"/>
              <a:t> Production</a:t>
            </a: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xmlns="" id="{85A1E41B-A2F0-5AF3-E87A-7322BFD6C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550358"/>
            <a:ext cx="8096250" cy="4391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2E31BB4F-467C-687E-53C1-645E1D6EE387}"/>
                  </a:ext>
                </a:extLst>
              </p14:cNvPr>
              <p14:cNvContentPartPr/>
              <p14:nvPr/>
            </p14:nvContentPartPr>
            <p14:xfrm>
              <a:off x="2253326" y="2655945"/>
              <a:ext cx="563400" cy="214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E31BB4F-467C-687E-53C1-645E1D6EE3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4686" y="2647305"/>
                <a:ext cx="5810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8E7E04DB-4166-0AD3-D2CF-59C83E625140}"/>
                  </a:ext>
                </a:extLst>
              </p14:cNvPr>
              <p14:cNvContentPartPr/>
              <p14:nvPr/>
            </p14:nvContentPartPr>
            <p14:xfrm>
              <a:off x="2188886" y="3167505"/>
              <a:ext cx="384840" cy="266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E7E04DB-4166-0AD3-D2CF-59C83E6251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9886" y="3158865"/>
                <a:ext cx="40248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20469881-0129-1BFA-5A9B-0A6869EC8C46}"/>
                  </a:ext>
                </a:extLst>
              </p14:cNvPr>
              <p14:cNvContentPartPr/>
              <p14:nvPr/>
            </p14:nvContentPartPr>
            <p14:xfrm>
              <a:off x="4161326" y="2378745"/>
              <a:ext cx="927720" cy="373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0469881-0129-1BFA-5A9B-0A6869EC8C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2686" y="2370105"/>
                <a:ext cx="9453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F716520B-DF8F-2F9A-7229-44DD16C6C51E}"/>
                  </a:ext>
                </a:extLst>
              </p14:cNvPr>
              <p14:cNvContentPartPr/>
              <p14:nvPr/>
            </p14:nvContentPartPr>
            <p14:xfrm>
              <a:off x="4987166" y="2778345"/>
              <a:ext cx="501120" cy="383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16520B-DF8F-2F9A-7229-44DD16C6C5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78526" y="2769705"/>
                <a:ext cx="5187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757CB665-B927-37FD-33B1-E51681C68BE3}"/>
                  </a:ext>
                </a:extLst>
              </p14:cNvPr>
              <p14:cNvContentPartPr/>
              <p14:nvPr/>
            </p14:nvContentPartPr>
            <p14:xfrm>
              <a:off x="4064486" y="2704545"/>
              <a:ext cx="500400" cy="238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57CB665-B927-37FD-33B1-E51681C68B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5846" y="2695905"/>
                <a:ext cx="518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4417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32" y="835095"/>
            <a:ext cx="8229600" cy="1080791"/>
          </a:xfrm>
        </p:spPr>
        <p:txBody>
          <a:bodyPr/>
          <a:lstStyle/>
          <a:p>
            <a:r>
              <a:rPr lang="en-US" i="1" dirty="0" smtClean="0"/>
              <a:t>Cultured Meat</a:t>
            </a:r>
            <a:br>
              <a:rPr lang="en-US" i="1" dirty="0" smtClean="0"/>
            </a:br>
            <a:r>
              <a:rPr lang="en-US" i="1" dirty="0" smtClean="0"/>
              <a:t>Lab Grown Meat</a:t>
            </a:r>
            <a:endParaRPr lang="en-US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3689" y="2264753"/>
            <a:ext cx="8229600" cy="299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 smtClean="0"/>
              <a:t>“We shall escape the absurdity of growing a whole chicken in order to eat the breast or wing, by growing these parts separately under a suitable medium.”  </a:t>
            </a:r>
            <a:br>
              <a:rPr lang="en-US" b="0" dirty="0" smtClean="0"/>
            </a:br>
            <a:r>
              <a:rPr lang="en-US" b="0" i="1" dirty="0" smtClean="0"/>
              <a:t>Winston Churchill, 1931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1170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240"/>
            <a:ext cx="9144000" cy="55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9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5C3736-E61D-AE24-4DBD-076F68B1C27A}"/>
              </a:ext>
            </a:extLst>
          </p:cNvPr>
          <p:cNvSpPr txBox="1"/>
          <p:nvPr/>
        </p:nvSpPr>
        <p:spPr>
          <a:xfrm>
            <a:off x="2883529" y="5250224"/>
            <a:ext cx="626047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solidFill>
                  <a:srgbClr val="000000"/>
                </a:solidFill>
                <a:effectLst/>
                <a:latin typeface="var(--typography-headline-standard-xxl-font-family)"/>
              </a:rPr>
              <a:t>Lab-Grown Poultry Clears First Hurdle at FDA</a:t>
            </a:r>
          </a:p>
          <a:p>
            <a:pPr algn="l"/>
            <a:r>
              <a:rPr lang="en-US" b="1" i="0" dirty="0">
                <a:effectLst/>
                <a:latin typeface="Retina"/>
              </a:rPr>
              <a:t>Cultivated chicken from Upside Foods moves closer to grocery store shelves</a:t>
            </a:r>
          </a:p>
          <a:p>
            <a:pPr algn="l"/>
            <a:r>
              <a:rPr lang="en-US" b="1" dirty="0">
                <a:latin typeface="Retina"/>
              </a:rPr>
              <a:t>WSJ Nov 16, 2022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EF75C0B8-CAB4-9D29-8D29-52C5060AF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" y="715224"/>
            <a:ext cx="7694504" cy="387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2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xmlns="" id="{66128219-7198-F259-9BF3-870227733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'The new facility will have the capacity to produce at least 10,000 metric tons of cultivated meat (around 22 million lbs) per year. Image credit: BELIEVER Me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6" y="2392688"/>
            <a:ext cx="71342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0039" y="674711"/>
            <a:ext cx="7233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373737"/>
                </a:solidFill>
                <a:latin typeface="Montserrat"/>
              </a:rPr>
              <a:t>“BELIEVER </a:t>
            </a:r>
            <a:r>
              <a:rPr lang="en-US" sz="2800" b="1" dirty="0">
                <a:solidFill>
                  <a:srgbClr val="373737"/>
                </a:solidFill>
                <a:latin typeface="Montserrat"/>
              </a:rPr>
              <a:t>Meats Breaks Ground on Largest Cultivated Meat Production Facility in The </a:t>
            </a:r>
            <a:r>
              <a:rPr lang="en-US" sz="2800" b="1" dirty="0" smtClean="0">
                <a:solidFill>
                  <a:srgbClr val="373737"/>
                </a:solidFill>
                <a:latin typeface="Montserrat"/>
              </a:rPr>
              <a:t>World.” </a:t>
            </a:r>
            <a:r>
              <a:rPr lang="en-US" sz="1600" b="1" i="1" dirty="0" smtClean="0">
                <a:solidFill>
                  <a:srgbClr val="373737"/>
                </a:solidFill>
                <a:latin typeface="Montserrat"/>
              </a:rPr>
              <a:t>CISION PR Newswire </a:t>
            </a:r>
            <a:r>
              <a:rPr lang="en-US" sz="1600" b="1" dirty="0" smtClean="0">
                <a:solidFill>
                  <a:srgbClr val="373737"/>
                </a:solidFill>
                <a:latin typeface="Montserrat"/>
              </a:rPr>
              <a:t>12-7-2022</a:t>
            </a:r>
            <a:endParaRPr lang="en-US" sz="1600" b="1" dirty="0">
              <a:solidFill>
                <a:srgbClr val="373737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02154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xmlns="" id="{EF310F4D-C2A3-6994-73AB-C66E16CA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26" y="504824"/>
            <a:ext cx="7884094" cy="63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58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xmlns="" id="{6D39A576-818A-FEE4-6A81-970787F38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516048"/>
            <a:ext cx="8877300" cy="6341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4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8" y="558800"/>
            <a:ext cx="8979002" cy="5783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257" y="1110343"/>
            <a:ext cx="253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Poultry and Eggs: $5.7 Billion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48383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366"/>
            <a:ext cx="9128243" cy="54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41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331"/>
            <a:ext cx="8229600" cy="1068387"/>
          </a:xfrm>
        </p:spPr>
        <p:txBody>
          <a:bodyPr/>
          <a:lstStyle/>
          <a:p>
            <a:r>
              <a:rPr lang="en-US" sz="2800" dirty="0" smtClean="0"/>
              <a:t>What “boxes” does cultured meat check </a:t>
            </a:r>
            <a:br>
              <a:rPr lang="en-US" sz="2800" dirty="0" smtClean="0"/>
            </a:br>
            <a:r>
              <a:rPr lang="en-US" sz="2800" dirty="0" smtClean="0"/>
              <a:t>(or not)?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828"/>
            <a:ext cx="8229600" cy="41576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Reduces animal welfare concerns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More feed efficient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Reduces waste management issues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No need for thousands of contracts with Farmers</a:t>
            </a:r>
          </a:p>
          <a:p>
            <a:pPr marL="114300" indent="0">
              <a:buNone/>
            </a:pPr>
            <a:r>
              <a:rPr lang="en-US" b="1" dirty="0" smtClean="0"/>
              <a:t>? </a:t>
            </a:r>
            <a:r>
              <a:rPr lang="en-US" dirty="0" smtClean="0"/>
              <a:t> Lower cost of production</a:t>
            </a:r>
          </a:p>
          <a:p>
            <a:pPr marL="114300" indent="0">
              <a:buNone/>
            </a:pPr>
            <a:r>
              <a:rPr lang="en-US" b="1" dirty="0" smtClean="0"/>
              <a:t>? </a:t>
            </a:r>
            <a:r>
              <a:rPr lang="en-US" dirty="0" smtClean="0"/>
              <a:t> More environmentally friendly</a:t>
            </a:r>
          </a:p>
          <a:p>
            <a:pPr marL="114300" indent="0">
              <a:buNone/>
            </a:pPr>
            <a:r>
              <a:rPr lang="en-US" b="1" dirty="0" smtClean="0"/>
              <a:t>?</a:t>
            </a:r>
            <a:r>
              <a:rPr lang="en-US" dirty="0" smtClean="0"/>
              <a:t>   Is it safe?</a:t>
            </a:r>
          </a:p>
          <a:p>
            <a:pPr marL="114300" indent="0">
              <a:buNone/>
            </a:pPr>
            <a:r>
              <a:rPr lang="en-US" b="1" dirty="0" smtClean="0"/>
              <a:t>?</a:t>
            </a:r>
            <a:r>
              <a:rPr lang="en-US" dirty="0" smtClean="0"/>
              <a:t>  Consumer Acceptance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- concerns with Food Safety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	- “</a:t>
            </a:r>
            <a:r>
              <a:rPr lang="en-US" dirty="0" err="1" smtClean="0"/>
              <a:t>frankenmeat</a:t>
            </a:r>
            <a:r>
              <a:rPr lang="en-US" dirty="0" smtClean="0"/>
              <a:t>”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- taste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- price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82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227"/>
            <a:ext cx="8229600" cy="1068387"/>
          </a:xfrm>
        </p:spPr>
        <p:txBody>
          <a:bodyPr/>
          <a:lstStyle/>
          <a:p>
            <a:r>
              <a:rPr lang="en-US" dirty="0" smtClean="0"/>
              <a:t>What do you “feed” cultured meat?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9776"/>
            <a:ext cx="8229600" cy="4157663"/>
          </a:xfrm>
        </p:spPr>
        <p:txBody>
          <a:bodyPr/>
          <a:lstStyle/>
          <a:p>
            <a:r>
              <a:rPr lang="en-US" dirty="0" smtClean="0"/>
              <a:t>“…</a:t>
            </a:r>
            <a:r>
              <a:rPr lang="en-US" dirty="0"/>
              <a:t> the cells are fed an oxygen-rich cell culture medium made up of basic nutrients such as amino acids, glucose, vitamins, and inorganic salts, and supplemented with proteins and other growth factors</a:t>
            </a:r>
            <a:r>
              <a:rPr lang="en-US" dirty="0" smtClean="0"/>
              <a:t>.” </a:t>
            </a:r>
            <a:r>
              <a:rPr lang="en-US" i="1" dirty="0" smtClean="0"/>
              <a:t>GFI</a:t>
            </a:r>
            <a:r>
              <a:rPr lang="en-US" i="1" dirty="0"/>
              <a:t> </a:t>
            </a:r>
            <a:endParaRPr lang="en-US" i="1" dirty="0" smtClean="0"/>
          </a:p>
          <a:p>
            <a:endParaRPr lang="en-US" dirty="0"/>
          </a:p>
          <a:p>
            <a:r>
              <a:rPr lang="en-US" dirty="0" smtClean="0"/>
              <a:t>“…</a:t>
            </a:r>
            <a:r>
              <a:rPr lang="en-US" dirty="0"/>
              <a:t>the cell culture medium, is the most important factor in cell culture technology</a:t>
            </a:r>
            <a:r>
              <a:rPr lang="en-US" dirty="0" smtClean="0"/>
              <a:t>.” </a:t>
            </a:r>
            <a:r>
              <a:rPr lang="en-US" i="1" dirty="0" smtClean="0"/>
              <a:t>GFI</a:t>
            </a:r>
          </a:p>
          <a:p>
            <a:endParaRPr lang="en-US" i="1" dirty="0"/>
          </a:p>
          <a:p>
            <a:r>
              <a:rPr lang="en-US" dirty="0" smtClean="0"/>
              <a:t>“It </a:t>
            </a:r>
            <a:r>
              <a:rPr lang="en-US" dirty="0"/>
              <a:t>is a more efficient way of converting crops into meat, and therefore much less land is needed to produce these crops</a:t>
            </a:r>
            <a:r>
              <a:rPr lang="en-US" dirty="0" smtClean="0"/>
              <a:t>.” </a:t>
            </a:r>
            <a:r>
              <a:rPr lang="en-US" i="1" dirty="0" smtClean="0"/>
              <a:t>Peter </a:t>
            </a:r>
            <a:r>
              <a:rPr lang="en-US" i="1" dirty="0" err="1" smtClean="0"/>
              <a:t>Sinke</a:t>
            </a:r>
            <a:r>
              <a:rPr lang="en-US" i="1" dirty="0" smtClean="0"/>
              <a:t>, CE Delft </a:t>
            </a:r>
            <a:r>
              <a:rPr lang="en-US" i="1" u="sng" dirty="0" smtClean="0"/>
              <a:t>BBC Science Focus,</a:t>
            </a:r>
            <a:r>
              <a:rPr lang="en-US" i="1" dirty="0" smtClean="0"/>
              <a:t> 6-9-2022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33573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xmlns="" id="{622CADDC-2F31-DA3B-7968-C8321B90F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0" y="457200"/>
            <a:ext cx="8194927" cy="637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89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21" y="3031653"/>
            <a:ext cx="8229600" cy="1068387"/>
          </a:xfrm>
        </p:spPr>
        <p:txBody>
          <a:bodyPr/>
          <a:lstStyle/>
          <a:p>
            <a:r>
              <a:rPr lang="en-US" sz="4800" i="1" dirty="0" smtClean="0"/>
              <a:t>A paradigm shift for the meat industry?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208565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81D37-AF5C-6456-D942-5935B46F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26" y="447438"/>
            <a:ext cx="8229600" cy="1068387"/>
          </a:xfrm>
        </p:spPr>
        <p:txBody>
          <a:bodyPr/>
          <a:lstStyle/>
          <a:p>
            <a:r>
              <a:rPr lang="en-US" dirty="0"/>
              <a:t>Take-Aways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BF20F2-D2A7-8D57-405D-516E6A8F5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65815"/>
            <a:ext cx="8229600" cy="4419349"/>
          </a:xfrm>
        </p:spPr>
        <p:txBody>
          <a:bodyPr/>
          <a:lstStyle/>
          <a:p>
            <a:r>
              <a:rPr lang="en-US" dirty="0"/>
              <a:t>Pandemic related supply issues are getting better</a:t>
            </a:r>
          </a:p>
          <a:p>
            <a:pPr lvl="1"/>
            <a:r>
              <a:rPr lang="en-US" dirty="0"/>
              <a:t>Lower shipping and trucking costs</a:t>
            </a:r>
          </a:p>
          <a:p>
            <a:r>
              <a:rPr lang="en-US" dirty="0"/>
              <a:t>Phosphate &amp; Potash cost should decline…some</a:t>
            </a:r>
          </a:p>
          <a:p>
            <a:r>
              <a:rPr lang="en-US" dirty="0"/>
              <a:t>Nitrogen costs may remain high…but there is some </a:t>
            </a:r>
            <a:r>
              <a:rPr lang="en-US" dirty="0" smtClean="0"/>
              <a:t>hope. </a:t>
            </a:r>
            <a:r>
              <a:rPr lang="en-US" dirty="0"/>
              <a:t>European plants may produce N again</a:t>
            </a:r>
          </a:p>
          <a:p>
            <a:r>
              <a:rPr lang="en-US" dirty="0"/>
              <a:t>Interest rates…high</a:t>
            </a:r>
          </a:p>
          <a:p>
            <a:r>
              <a:rPr lang="en-US" dirty="0"/>
              <a:t>Trade: unfavorable exchange rates BUT this could improve as Fed slows interest rate increases</a:t>
            </a:r>
          </a:p>
          <a:p>
            <a:r>
              <a:rPr lang="en-US" dirty="0"/>
              <a:t>Exports to China volatile and subject to political climate between US and China</a:t>
            </a:r>
          </a:p>
          <a:p>
            <a:r>
              <a:rPr lang="en-US" dirty="0"/>
              <a:t>Labor:  2023 AEWR $14.91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9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xmlns="" id="{1CDF5E37-7669-2A25-6A54-87CB98CB4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41F9D-1869-5E3C-1CF6-09E558D3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653"/>
            <a:ext cx="8229600" cy="765725"/>
          </a:xfrm>
        </p:spPr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F92AF8-C90D-A19C-0AE4-A6170833C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92976"/>
            <a:ext cx="8229600" cy="4636631"/>
          </a:xfrm>
        </p:spPr>
        <p:txBody>
          <a:bodyPr/>
          <a:lstStyle/>
          <a:p>
            <a:r>
              <a:rPr lang="en-US" dirty="0" err="1"/>
              <a:t>Sweetpotatoes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reduced production should improve prices </a:t>
            </a:r>
          </a:p>
          <a:p>
            <a:pPr lvl="1"/>
            <a:r>
              <a:rPr lang="en-US" dirty="0"/>
              <a:t>export decline difficult to overcome</a:t>
            </a:r>
          </a:p>
          <a:p>
            <a:pPr lvl="1"/>
            <a:r>
              <a:rPr lang="en-US" dirty="0"/>
              <a:t>BUT continued growth in US </a:t>
            </a:r>
            <a:r>
              <a:rPr lang="en-US" dirty="0" smtClean="0"/>
              <a:t>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73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30" y="442912"/>
            <a:ext cx="8229600" cy="1068387"/>
          </a:xfrm>
        </p:spPr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r>
              <a:rPr lang="en-US" dirty="0" smtClean="0"/>
              <a:t>: Cultured Meat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270" y="1371600"/>
            <a:ext cx="8229600" cy="4099654"/>
          </a:xfrm>
        </p:spPr>
        <p:txBody>
          <a:bodyPr/>
          <a:lstStyle/>
          <a:p>
            <a:r>
              <a:rPr lang="en-US" dirty="0" smtClean="0"/>
              <a:t>Consumer Acceptance:</a:t>
            </a:r>
          </a:p>
          <a:p>
            <a:pPr lvl="1"/>
            <a:r>
              <a:rPr lang="en-US" dirty="0" smtClean="0"/>
              <a:t>Food safety</a:t>
            </a:r>
          </a:p>
          <a:p>
            <a:pPr lvl="1"/>
            <a:r>
              <a:rPr lang="en-US" dirty="0" smtClean="0"/>
              <a:t>Taste</a:t>
            </a:r>
          </a:p>
          <a:p>
            <a:pPr lvl="1"/>
            <a:r>
              <a:rPr lang="en-US" dirty="0" smtClean="0"/>
              <a:t>Cost</a:t>
            </a:r>
          </a:p>
          <a:p>
            <a:r>
              <a:rPr lang="en-US" dirty="0"/>
              <a:t>Biggest issue may be </a:t>
            </a:r>
            <a:r>
              <a:rPr lang="en-US" dirty="0" smtClean="0"/>
              <a:t>perceptions about Food </a:t>
            </a:r>
            <a:r>
              <a:rPr lang="en-US" dirty="0"/>
              <a:t>Safety</a:t>
            </a:r>
          </a:p>
          <a:p>
            <a:r>
              <a:rPr lang="en-US" dirty="0" smtClean="0"/>
              <a:t>It checks lots of boxes for livestock/poultry integrators</a:t>
            </a:r>
            <a:endParaRPr lang="en-US" dirty="0"/>
          </a:p>
          <a:p>
            <a:r>
              <a:rPr lang="en-US" dirty="0" smtClean="0"/>
              <a:t>If successful….paradigm shift for the poultry industry; dramatic effects across the south, especially North Carolina</a:t>
            </a:r>
          </a:p>
          <a:p>
            <a:r>
              <a:rPr lang="en-US" dirty="0" smtClean="0"/>
              <a:t>If these issues are conquered what is the time horizon?</a:t>
            </a:r>
          </a:p>
          <a:p>
            <a:pPr lvl="1"/>
            <a:r>
              <a:rPr lang="en-US" dirty="0" smtClean="0"/>
              <a:t>10, 20 years for a complete shift away from farm production in poultry; what about hogs, cattle?</a:t>
            </a:r>
          </a:p>
        </p:txBody>
      </p:sp>
    </p:spTree>
    <p:extLst>
      <p:ext uri="{BB962C8B-B14F-4D97-AF65-F5344CB8AC3E}">
        <p14:creationId xmlns:p14="http://schemas.microsoft.com/office/powerpoint/2010/main" val="290019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7E35A0-A554-9A34-4651-D096F3A4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213"/>
            <a:ext cx="8229600" cy="1068387"/>
          </a:xfrm>
        </p:spPr>
        <p:txBody>
          <a:bodyPr/>
          <a:lstStyle/>
          <a:p>
            <a:r>
              <a:rPr lang="en-US" dirty="0"/>
              <a:t>Fertilizer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519E74-ED7D-6BB5-94CD-8FF951FD9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xmlns="" id="{5D70F0C6-7879-A022-68DE-19ED9AB6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85" y="484789"/>
            <a:ext cx="8161283" cy="61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232" y="3167577"/>
            <a:ext cx="8229600" cy="1068387"/>
          </a:xfrm>
        </p:spPr>
        <p:txBody>
          <a:bodyPr/>
          <a:lstStyle/>
          <a:p>
            <a:pPr fontAlgn="base"/>
            <a:r>
              <a:rPr lang="en-US" dirty="0"/>
              <a:t>DTN Retail Fertilizer Trends</a:t>
            </a:r>
            <a:br>
              <a:rPr lang="en-US" dirty="0"/>
            </a:br>
            <a:r>
              <a:rPr lang="en-US" dirty="0" smtClean="0"/>
              <a:t>“</a:t>
            </a:r>
            <a:r>
              <a:rPr lang="en-US" i="1" dirty="0" smtClean="0"/>
              <a:t>Retail </a:t>
            </a:r>
            <a:r>
              <a:rPr lang="en-US" i="1" dirty="0"/>
              <a:t>Fertilizer Prices Fall to Lowest Level in 15 </a:t>
            </a:r>
            <a:r>
              <a:rPr lang="en-US" i="1" dirty="0" smtClean="0"/>
              <a:t>Months”</a:t>
            </a:r>
            <a:r>
              <a:rPr lang="en-US" i="1" dirty="0"/>
              <a:t/>
            </a:r>
            <a:br>
              <a:rPr lang="en-US" i="1" dirty="0"/>
            </a:br>
            <a:r>
              <a:rPr lang="en-US" b="0" dirty="0"/>
              <a:t>1/25/2023 | 9:56 AM CST</a:t>
            </a:r>
            <a:br>
              <a:rPr lang="en-US" b="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xmlns="" id="{C669E017-C85E-D38A-B608-D13AFD570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725"/>
            <a:ext cx="9144000" cy="500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39BEB5-D305-780F-9CA4-A54E045B4E5A}"/>
              </a:ext>
            </a:extLst>
          </p:cNvPr>
          <p:cNvSpPr txBox="1"/>
          <p:nvPr/>
        </p:nvSpPr>
        <p:spPr>
          <a:xfrm>
            <a:off x="2350294" y="1035844"/>
            <a:ext cx="935831" cy="378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E5359-6170-B43E-4D65-FEE828B6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Potential balance of nitrogen, phosphorus and potassium in 2022 by region </a:t>
            </a:r>
            <a:r>
              <a:rPr lang="en-US" sz="2000" b="0" dirty="0"/>
              <a:t>(1000 metric tons)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1F2563-AD4F-D54E-876B-129421092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5" y="2251708"/>
            <a:ext cx="9851959" cy="37061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1CE37E-39B6-3C6B-34EB-31DB07785BD9}"/>
              </a:ext>
            </a:extLst>
          </p:cNvPr>
          <p:cNvSpPr txBox="1"/>
          <p:nvPr/>
        </p:nvSpPr>
        <p:spPr>
          <a:xfrm>
            <a:off x="980237" y="5881421"/>
            <a:ext cx="7110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FAO. 2019. </a:t>
            </a:r>
            <a:r>
              <a:rPr lang="en-US" i="1" dirty="0"/>
              <a:t>World  fertilizer  trends and outlook to 2022</a:t>
            </a:r>
            <a:r>
              <a:rPr lang="en-US" dirty="0"/>
              <a:t>. Rome.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ADD3BE39-6A39-6391-E534-9B7F8BFDF2B8}"/>
                  </a:ext>
                </a:extLst>
              </p14:cNvPr>
              <p14:cNvContentPartPr/>
              <p14:nvPr/>
            </p14:nvContentPartPr>
            <p14:xfrm>
              <a:off x="2032157" y="2681626"/>
              <a:ext cx="646200" cy="1649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DD3BE39-6A39-6391-E534-9B7F8BFDF2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3157" y="2672626"/>
                <a:ext cx="663840" cy="16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E294ADE6-E1E3-CA78-03C9-9C0DD5BD95AB}"/>
                  </a:ext>
                </a:extLst>
              </p14:cNvPr>
              <p14:cNvContentPartPr/>
              <p14:nvPr/>
            </p14:nvContentPartPr>
            <p14:xfrm>
              <a:off x="2733077" y="3276346"/>
              <a:ext cx="633600" cy="129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294ADE6-E1E3-CA78-03C9-9C0DD5BD95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4437" y="3267706"/>
                <a:ext cx="651240" cy="13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9AC4D421-31F2-288C-8987-FD8957ADCAF1}"/>
                  </a:ext>
                </a:extLst>
              </p14:cNvPr>
              <p14:cNvContentPartPr/>
              <p14:nvPr/>
            </p14:nvContentPartPr>
            <p14:xfrm>
              <a:off x="6268277" y="2464186"/>
              <a:ext cx="835560" cy="162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AC4D421-31F2-288C-8987-FD8957ADCAF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59277" y="2455186"/>
                <a:ext cx="853200" cy="16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8A4DC32D-312A-84FC-1112-41971C3D750F}"/>
                  </a:ext>
                </a:extLst>
              </p14:cNvPr>
              <p14:cNvContentPartPr/>
              <p14:nvPr/>
            </p14:nvContentPartPr>
            <p14:xfrm>
              <a:off x="2216117" y="4927666"/>
              <a:ext cx="522720" cy="441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A4DC32D-312A-84FC-1112-41971C3D75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07117" y="4919026"/>
                <a:ext cx="54036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F235B5CD-4817-C708-2AB3-DD45AFCAD86F}"/>
                  </a:ext>
                </a:extLst>
              </p14:cNvPr>
              <p14:cNvContentPartPr/>
              <p14:nvPr/>
            </p14:nvContentPartPr>
            <p14:xfrm>
              <a:off x="2713637" y="4912546"/>
              <a:ext cx="632520" cy="61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235B5CD-4817-C708-2AB3-DD45AFCAD86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04997" y="4903546"/>
                <a:ext cx="65016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0247B603-F246-A23B-32B9-D335837E7387}"/>
                  </a:ext>
                </a:extLst>
              </p14:cNvPr>
              <p14:cNvContentPartPr/>
              <p14:nvPr/>
            </p14:nvContentPartPr>
            <p14:xfrm>
              <a:off x="6415157" y="4884466"/>
              <a:ext cx="676440" cy="667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247B603-F246-A23B-32B9-D335837E73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06517" y="4875826"/>
                <a:ext cx="694080" cy="68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0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tate-ppt-template-horizontal-left-lo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18129</TotalTime>
  <Words>446</Words>
  <Application>Microsoft Office PowerPoint</Application>
  <PresentationFormat>On-screen Show (4:3)</PresentationFormat>
  <Paragraphs>80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Escrow Condensed</vt:lpstr>
      <vt:lpstr>BWHaasGrotesk-75Bold-Web</vt:lpstr>
      <vt:lpstr>Arial</vt:lpstr>
      <vt:lpstr>Montserrat</vt:lpstr>
      <vt:lpstr>Retina</vt:lpstr>
      <vt:lpstr>Wingdings</vt:lpstr>
      <vt:lpstr>Calibri</vt:lpstr>
      <vt:lpstr>var(--typography-headline-standard-xxl-font-family)</vt:lpstr>
      <vt:lpstr>nyt-cheltenham</vt:lpstr>
      <vt:lpstr>ncstate-ppt-template-horizontal-left-logo</vt:lpstr>
      <vt:lpstr> U.S. Agriculture Situation and Outlook  </vt:lpstr>
      <vt:lpstr>Input Costs: What about 2023?</vt:lpstr>
      <vt:lpstr>PowerPoint Presentation</vt:lpstr>
      <vt:lpstr>PowerPoint Presentation</vt:lpstr>
      <vt:lpstr>Fertilizer</vt:lpstr>
      <vt:lpstr>PowerPoint Presentation</vt:lpstr>
      <vt:lpstr>DTN Retail Fertilizer Trends “Retail Fertilizer Prices Fall to Lowest Level in 15 Months” 1/25/2023 | 9:56 AM CST </vt:lpstr>
      <vt:lpstr>PowerPoint Presentation</vt:lpstr>
      <vt:lpstr>Potential balance of nitrogen, phosphorus and potassium in 2022 by region (1000 metric tons)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China Policy </vt:lpstr>
      <vt:lpstr>PowerPoint Presentation</vt:lpstr>
      <vt:lpstr>The 2023 Farm Bill:   Republicans control the House: traditional farm bill  Administration:  climate change oriented farm bill </vt:lpstr>
      <vt:lpstr>Labor</vt:lpstr>
      <vt:lpstr>PowerPoint Presentation</vt:lpstr>
      <vt:lpstr>Border Crossings from Mexico</vt:lpstr>
      <vt:lpstr>PowerPoint Presentation</vt:lpstr>
      <vt:lpstr>PowerPoint Presentation</vt:lpstr>
      <vt:lpstr>PowerPoint Presentation</vt:lpstr>
      <vt:lpstr>PowerPoint Presentation</vt:lpstr>
      <vt:lpstr>Global Sweetpotato Production</vt:lpstr>
      <vt:lpstr>Cultured Meat Lab Grown Meat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“boxes” does cultured meat check  (or not)?</vt:lpstr>
      <vt:lpstr>What do you “feed” cultured meat?</vt:lpstr>
      <vt:lpstr>PowerPoint Presentation</vt:lpstr>
      <vt:lpstr>A paradigm shift for the meat industry?</vt:lpstr>
      <vt:lpstr>Take-Aways</vt:lpstr>
      <vt:lpstr>Take-Aways</vt:lpstr>
      <vt:lpstr>Take Aways: Cultured Meat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Issues in North Carolina</dc:title>
  <dc:creator>blake_brown</dc:creator>
  <cp:lastModifiedBy>referee 1</cp:lastModifiedBy>
  <cp:revision>343</cp:revision>
  <dcterms:created xsi:type="dcterms:W3CDTF">2014-11-25T18:35:57Z</dcterms:created>
  <dcterms:modified xsi:type="dcterms:W3CDTF">2023-02-01T11:12:01Z</dcterms:modified>
</cp:coreProperties>
</file>