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 id="2147483735" r:id="rId3"/>
    <p:sldMasterId id="2147483748" r:id="rId4"/>
  </p:sldMasterIdLst>
  <p:notesMasterIdLst>
    <p:notesMasterId r:id="rId64"/>
  </p:notesMasterIdLst>
  <p:handoutMasterIdLst>
    <p:handoutMasterId r:id="rId65"/>
  </p:handoutMasterIdLst>
  <p:sldIdLst>
    <p:sldId id="256" r:id="rId5"/>
    <p:sldId id="257" r:id="rId6"/>
    <p:sldId id="387" r:id="rId7"/>
    <p:sldId id="797" r:id="rId8"/>
    <p:sldId id="798" r:id="rId9"/>
    <p:sldId id="390" r:id="rId10"/>
    <p:sldId id="305" r:id="rId11"/>
    <p:sldId id="389" r:id="rId12"/>
    <p:sldId id="724" r:id="rId13"/>
    <p:sldId id="302" r:id="rId14"/>
    <p:sldId id="295" r:id="rId15"/>
    <p:sldId id="298" r:id="rId16"/>
    <p:sldId id="392" r:id="rId17"/>
    <p:sldId id="396" r:id="rId18"/>
    <p:sldId id="726" r:id="rId19"/>
    <p:sldId id="800" r:id="rId20"/>
    <p:sldId id="272" r:id="rId21"/>
    <p:sldId id="735" r:id="rId22"/>
    <p:sldId id="365" r:id="rId23"/>
    <p:sldId id="364" r:id="rId24"/>
    <p:sldId id="301" r:id="rId25"/>
    <p:sldId id="297" r:id="rId26"/>
    <p:sldId id="727" r:id="rId27"/>
    <p:sldId id="728" r:id="rId28"/>
    <p:sldId id="351" r:id="rId29"/>
    <p:sldId id="393" r:id="rId30"/>
    <p:sldId id="864" r:id="rId31"/>
    <p:sldId id="338" r:id="rId32"/>
    <p:sldId id="801" r:id="rId33"/>
    <p:sldId id="374" r:id="rId34"/>
    <p:sldId id="375" r:id="rId35"/>
    <p:sldId id="376" r:id="rId36"/>
    <p:sldId id="377" r:id="rId37"/>
    <p:sldId id="379" r:id="rId38"/>
    <p:sldId id="380" r:id="rId39"/>
    <p:sldId id="865" r:id="rId40"/>
    <p:sldId id="869" r:id="rId41"/>
    <p:sldId id="324" r:id="rId42"/>
    <p:sldId id="426" r:id="rId43"/>
    <p:sldId id="394" r:id="rId44"/>
    <p:sldId id="381" r:id="rId45"/>
    <p:sldId id="360" r:id="rId46"/>
    <p:sldId id="347" r:id="rId47"/>
    <p:sldId id="348" r:id="rId48"/>
    <p:sldId id="307" r:id="rId49"/>
    <p:sldId id="308" r:id="rId50"/>
    <p:sldId id="309" r:id="rId51"/>
    <p:sldId id="310" r:id="rId52"/>
    <p:sldId id="311" r:id="rId53"/>
    <p:sldId id="312" r:id="rId54"/>
    <p:sldId id="313" r:id="rId55"/>
    <p:sldId id="314" r:id="rId56"/>
    <p:sldId id="291" r:id="rId57"/>
    <p:sldId id="802" r:id="rId58"/>
    <p:sldId id="262" r:id="rId59"/>
    <p:sldId id="863" r:id="rId60"/>
    <p:sldId id="866" r:id="rId61"/>
    <p:sldId id="870" r:id="rId62"/>
    <p:sldId id="562"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B Smith - Agribusiness" initials="NBS-A" lastIdx="6" clrIdx="0">
    <p:extLst>
      <p:ext uri="{19B8F6BF-5375-455C-9EA6-DF929625EA0E}">
        <p15:presenceInfo xmlns:p15="http://schemas.microsoft.com/office/powerpoint/2012/main" userId="Nathan B Smith - Agribusines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6600"/>
    <a:srgbClr val="FF9933"/>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95" d="100"/>
          <a:sy n="95" d="100"/>
        </p:scale>
        <p:origin x="45"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7EC-4E33-BACD-FD052BDF3CA4}"/>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7EC-4E33-BACD-FD052BDF3CA4}"/>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7EC-4E33-BACD-FD052BDF3CA4}"/>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7EC-4E33-BACD-FD052BDF3CA4}"/>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7EC-4E33-BACD-FD052BDF3CA4}"/>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ln>
                        <a:solidFill>
                          <a:schemeClr val="accent2"/>
                        </a:solidFill>
                      </a:ln>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7EC-4E33-BACD-FD052BDF3CA4}"/>
                </c:ext>
              </c:extLst>
            </c:dLbl>
            <c:dLbl>
              <c:idx val="1"/>
              <c:layout>
                <c:manualLayout>
                  <c:x val="0.32038834951456313"/>
                  <c:y val="-7.7956989247311731E-2"/>
                </c:manualLayout>
              </c:layout>
              <c:spPr>
                <a:noFill/>
                <a:ln>
                  <a:noFill/>
                </a:ln>
                <a:effectLst/>
              </c:spPr>
              <c:txPr>
                <a:bodyPr rot="0" spcFirstLastPara="1" vertOverflow="ellipsis" vert="horz" wrap="none" lIns="38100" tIns="19050" rIns="38100" bIns="19050" anchor="ctr" anchorCtr="1">
                  <a:spAutoFit/>
                </a:bodyPr>
                <a:lstStyle/>
                <a:p>
                  <a:pPr>
                    <a:defRPr sz="1800" b="1" i="0" u="none" strike="noStrike" kern="1200" spc="0" baseline="0">
                      <a:ln>
                        <a:solidFill>
                          <a:schemeClr val="accent2"/>
                        </a:solidFill>
                      </a:ln>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4960056570598582"/>
                      <c:h val="0.12744221488442978"/>
                    </c:manualLayout>
                  </c15:layout>
                </c:ext>
                <c:ext xmlns:c16="http://schemas.microsoft.com/office/drawing/2014/chart" uri="{C3380CC4-5D6E-409C-BE32-E72D297353CC}">
                  <c16:uniqueId val="{00000003-47EC-4E33-BACD-FD052BDF3CA4}"/>
                </c:ext>
              </c:extLst>
            </c:dLbl>
            <c:dLbl>
              <c:idx val="2"/>
              <c:layout>
                <c:manualLayout>
                  <c:x val="-0.10679611650485438"/>
                  <c:y val="0.1344086021505376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ln>
                        <a:solidFill>
                          <a:schemeClr val="accent2"/>
                        </a:solidFill>
                      </a:ln>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7EC-4E33-BACD-FD052BDF3CA4}"/>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ln>
                        <a:solidFill>
                          <a:schemeClr val="accent2"/>
                        </a:solidFill>
                      </a:ln>
                      <a:solidFill>
                        <a:schemeClr val="accent6">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7EC-4E33-BACD-FD052BDF3CA4}"/>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ln>
                        <a:solidFill>
                          <a:schemeClr val="accent2"/>
                        </a:solidFill>
                      </a:ln>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7EC-4E33-BACD-FD052BDF3CA4}"/>
                </c:ext>
              </c:extLst>
            </c:dLbl>
            <c:spPr>
              <a:solidFill>
                <a:srgbClr val="FFFFFF"/>
              </a:solidFill>
              <a:ln>
                <a:solidFill>
                  <a:srgbClr val="2D2D8A"/>
                </a:solidFill>
              </a:ln>
              <a:effectLst/>
            </c:spPr>
            <c:txPr>
              <a:bodyPr rot="0" spcFirstLastPara="1" vertOverflow="ellipsis" vert="horz" wrap="square" lIns="38100" tIns="19050" rIns="38100" bIns="19050" anchor="ctr" anchorCtr="1">
                <a:spAutoFit/>
              </a:bodyPr>
              <a:lstStyle/>
              <a:p>
                <a:pPr>
                  <a:defRPr sz="1800" b="1" i="0" u="none" strike="noStrike" kern="1200" spc="0" baseline="0">
                    <a:ln>
                      <a:solidFill>
                        <a:schemeClr val="accent2"/>
                      </a:solidFill>
                    </a:ln>
                    <a:solidFill>
                      <a:schemeClr val="accent6"/>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'[data-20181108-0413.xlsx]Sheet1'!$A$72:$A$76</c:f>
              <c:strCache>
                <c:ptCount val="5"/>
                <c:pt idx="0">
                  <c:v>Individual Yield</c:v>
                </c:pt>
                <c:pt idx="1">
                  <c:v>Individual Revenue</c:v>
                </c:pt>
                <c:pt idx="2">
                  <c:v>Area Yield</c:v>
                </c:pt>
                <c:pt idx="3">
                  <c:v>Area Revenue</c:v>
                </c:pt>
                <c:pt idx="4">
                  <c:v>Other</c:v>
                </c:pt>
              </c:strCache>
            </c:strRef>
          </c:cat>
          <c:val>
            <c:numRef>
              <c:f>'[data-20181108-0413.xlsx]Sheet1'!$B$72:$B$76</c:f>
              <c:numCache>
                <c:formatCode>General</c:formatCode>
                <c:ptCount val="5"/>
                <c:pt idx="0">
                  <c:v>1291004298</c:v>
                </c:pt>
                <c:pt idx="1">
                  <c:v>7408394658</c:v>
                </c:pt>
                <c:pt idx="2">
                  <c:v>7072292</c:v>
                </c:pt>
                <c:pt idx="3">
                  <c:v>65287546</c:v>
                </c:pt>
                <c:pt idx="4">
                  <c:v>1091742745</c:v>
                </c:pt>
              </c:numCache>
            </c:numRef>
          </c:val>
          <c:extLst>
            <c:ext xmlns:c16="http://schemas.microsoft.com/office/drawing/2014/chart" uri="{C3380CC4-5D6E-409C-BE32-E72D297353CC}">
              <c16:uniqueId val="{0000000A-47EC-4E33-BACD-FD052BDF3CA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Sheet2!$B$3</c:f>
              <c:strCache>
                <c:ptCount val="1"/>
                <c:pt idx="0">
                  <c:v>Revenue</c:v>
                </c:pt>
              </c:strCache>
            </c:strRef>
          </c:tx>
          <c:spPr>
            <a:solidFill>
              <a:schemeClr val="accent1"/>
            </a:solidFill>
            <a:ln>
              <a:noFill/>
            </a:ln>
            <a:effectLst/>
          </c:spPr>
          <c:invertIfNegative val="0"/>
          <c:cat>
            <c:numRef>
              <c:f>Sheet2!$A$4:$A$18</c:f>
              <c:numCache>
                <c:formatCode>General</c:formatCode>
                <c:ptCount val="15"/>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4">
                  <c:v>2018</c:v>
                </c:pt>
              </c:numCache>
            </c:numRef>
          </c:cat>
          <c:val>
            <c:numRef>
              <c:f>Sheet2!$B$4:$B$18</c:f>
              <c:numCache>
                <c:formatCode>#,##0</c:formatCode>
                <c:ptCount val="15"/>
                <c:pt idx="0">
                  <c:v>292074572</c:v>
                </c:pt>
                <c:pt idx="1">
                  <c:v>337409309</c:v>
                </c:pt>
                <c:pt idx="2">
                  <c:v>760739502</c:v>
                </c:pt>
                <c:pt idx="3">
                  <c:v>973582681</c:v>
                </c:pt>
                <c:pt idx="4">
                  <c:v>1410474158</c:v>
                </c:pt>
                <c:pt idx="5">
                  <c:v>1431316784</c:v>
                </c:pt>
                <c:pt idx="6">
                  <c:v>2084887032</c:v>
                </c:pt>
                <c:pt idx="7">
                  <c:v>2901256189</c:v>
                </c:pt>
                <c:pt idx="8">
                  <c:v>2526263187</c:v>
                </c:pt>
                <c:pt idx="9">
                  <c:v>3345712893</c:v>
                </c:pt>
                <c:pt idx="10">
                  <c:v>5019106622</c:v>
                </c:pt>
                <c:pt idx="11">
                  <c:v>7946332931</c:v>
                </c:pt>
                <c:pt idx="12">
                  <c:v>6776110484</c:v>
                </c:pt>
                <c:pt idx="14">
                  <c:v>7802397261</c:v>
                </c:pt>
              </c:numCache>
            </c:numRef>
          </c:val>
          <c:extLst>
            <c:ext xmlns:c16="http://schemas.microsoft.com/office/drawing/2014/chart" uri="{C3380CC4-5D6E-409C-BE32-E72D297353CC}">
              <c16:uniqueId val="{00000000-8FE0-4891-B5AA-307B8FB971C9}"/>
            </c:ext>
          </c:extLst>
        </c:ser>
        <c:ser>
          <c:idx val="1"/>
          <c:order val="1"/>
          <c:tx>
            <c:strRef>
              <c:f>Sheet2!$C$3</c:f>
              <c:strCache>
                <c:ptCount val="1"/>
                <c:pt idx="0">
                  <c:v>Other</c:v>
                </c:pt>
              </c:strCache>
            </c:strRef>
          </c:tx>
          <c:spPr>
            <a:solidFill>
              <a:schemeClr val="accent2"/>
            </a:solidFill>
            <a:ln>
              <a:noFill/>
            </a:ln>
            <a:effectLst/>
          </c:spPr>
          <c:invertIfNegative val="0"/>
          <c:cat>
            <c:numRef>
              <c:f>Sheet2!$A$4:$A$18</c:f>
              <c:numCache>
                <c:formatCode>General</c:formatCode>
                <c:ptCount val="15"/>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4">
                  <c:v>2018</c:v>
                </c:pt>
              </c:numCache>
            </c:numRef>
          </c:cat>
          <c:val>
            <c:numRef>
              <c:f>Sheet2!$C$4:$C$18</c:f>
              <c:numCache>
                <c:formatCode>#,##0</c:formatCode>
                <c:ptCount val="15"/>
                <c:pt idx="0">
                  <c:v>1483181965</c:v>
                </c:pt>
                <c:pt idx="1">
                  <c:v>1537756151</c:v>
                </c:pt>
                <c:pt idx="2">
                  <c:v>1549393279</c:v>
                </c:pt>
                <c:pt idx="3">
                  <c:v>1566581008</c:v>
                </c:pt>
                <c:pt idx="4">
                  <c:v>1551317052</c:v>
                </c:pt>
                <c:pt idx="5">
                  <c:v>1484627273</c:v>
                </c:pt>
                <c:pt idx="6">
                  <c:v>1346476135</c:v>
                </c:pt>
                <c:pt idx="7">
                  <c:v>1284754681</c:v>
                </c:pt>
                <c:pt idx="8">
                  <c:v>1422966873</c:v>
                </c:pt>
                <c:pt idx="9">
                  <c:v>1233825729</c:v>
                </c:pt>
                <c:pt idx="10">
                  <c:v>1543323846</c:v>
                </c:pt>
                <c:pt idx="11">
                  <c:v>1905261155</c:v>
                </c:pt>
                <c:pt idx="12">
                  <c:v>2172721009</c:v>
                </c:pt>
                <c:pt idx="14">
                  <c:v>2317861907</c:v>
                </c:pt>
              </c:numCache>
            </c:numRef>
          </c:val>
          <c:extLst>
            <c:ext xmlns:c16="http://schemas.microsoft.com/office/drawing/2014/chart" uri="{C3380CC4-5D6E-409C-BE32-E72D297353CC}">
              <c16:uniqueId val="{00000001-8FE0-4891-B5AA-307B8FB971C9}"/>
            </c:ext>
          </c:extLst>
        </c:ser>
        <c:dLbls>
          <c:showLegendKey val="0"/>
          <c:showVal val="0"/>
          <c:showCatName val="0"/>
          <c:showSerName val="0"/>
          <c:showPercent val="0"/>
          <c:showBubbleSize val="0"/>
        </c:dLbls>
        <c:gapWidth val="150"/>
        <c:overlap val="100"/>
        <c:axId val="1483416576"/>
        <c:axId val="1349536240"/>
      </c:barChart>
      <c:catAx>
        <c:axId val="148341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49536240"/>
        <c:crosses val="autoZero"/>
        <c:auto val="1"/>
        <c:lblAlgn val="ctr"/>
        <c:lblOffset val="100"/>
        <c:noMultiLvlLbl val="0"/>
      </c:catAx>
      <c:valAx>
        <c:axId val="1349536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483416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Crop Year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Sheet1!$A$2:$A$40</c:f>
              <c:numCache>
                <c:formatCode>General</c:formatCode>
                <c:ptCount val="39"/>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numCache>
            </c:numRef>
          </c:cat>
          <c:val>
            <c:numRef>
              <c:f>Sheet1!$B$2:$B$40</c:f>
              <c:numCache>
                <c:formatCode>General</c:formatCode>
                <c:ptCount val="39"/>
                <c:pt idx="0">
                  <c:v>1.07</c:v>
                </c:pt>
                <c:pt idx="1">
                  <c:v>1.31</c:v>
                </c:pt>
                <c:pt idx="2">
                  <c:v>2.0299999999999998</c:v>
                </c:pt>
                <c:pt idx="3">
                  <c:v>1.47</c:v>
                </c:pt>
                <c:pt idx="4">
                  <c:v>1.55</c:v>
                </c:pt>
                <c:pt idx="5">
                  <c:v>1.62</c:v>
                </c:pt>
                <c:pt idx="6">
                  <c:v>1.01</c:v>
                </c:pt>
                <c:pt idx="7">
                  <c:v>2.4300000000000002</c:v>
                </c:pt>
                <c:pt idx="8">
                  <c:v>1.49</c:v>
                </c:pt>
                <c:pt idx="9">
                  <c:v>1.1599999999999999</c:v>
                </c:pt>
                <c:pt idx="10">
                  <c:v>1.3</c:v>
                </c:pt>
                <c:pt idx="11">
                  <c:v>1.21</c:v>
                </c:pt>
                <c:pt idx="12">
                  <c:v>2.19</c:v>
                </c:pt>
                <c:pt idx="13">
                  <c:v>0.63</c:v>
                </c:pt>
                <c:pt idx="14">
                  <c:v>1.02</c:v>
                </c:pt>
                <c:pt idx="15">
                  <c:v>0.81</c:v>
                </c:pt>
                <c:pt idx="16">
                  <c:v>0.56000000000000005</c:v>
                </c:pt>
                <c:pt idx="17">
                  <c:v>0.89</c:v>
                </c:pt>
                <c:pt idx="18">
                  <c:v>1.05</c:v>
                </c:pt>
                <c:pt idx="19">
                  <c:v>1.02</c:v>
                </c:pt>
                <c:pt idx="20">
                  <c:v>1</c:v>
                </c:pt>
                <c:pt idx="21">
                  <c:v>1.39</c:v>
                </c:pt>
                <c:pt idx="22">
                  <c:v>0.95</c:v>
                </c:pt>
                <c:pt idx="23">
                  <c:v>0.77</c:v>
                </c:pt>
                <c:pt idx="24">
                  <c:v>0.6</c:v>
                </c:pt>
                <c:pt idx="25">
                  <c:v>0.77</c:v>
                </c:pt>
                <c:pt idx="26">
                  <c:v>0.54</c:v>
                </c:pt>
                <c:pt idx="27">
                  <c:v>0.88</c:v>
                </c:pt>
                <c:pt idx="28">
                  <c:v>0.57999999999999996</c:v>
                </c:pt>
                <c:pt idx="29">
                  <c:v>0.56000000000000005</c:v>
                </c:pt>
                <c:pt idx="30">
                  <c:v>0.91</c:v>
                </c:pt>
                <c:pt idx="31">
                  <c:v>1.57</c:v>
                </c:pt>
                <c:pt idx="32">
                  <c:v>1.02</c:v>
                </c:pt>
                <c:pt idx="33">
                  <c:v>0.91</c:v>
                </c:pt>
                <c:pt idx="34">
                  <c:v>0.65</c:v>
                </c:pt>
                <c:pt idx="35">
                  <c:v>0.41</c:v>
                </c:pt>
                <c:pt idx="36">
                  <c:v>0.54</c:v>
                </c:pt>
                <c:pt idx="37">
                  <c:v>0.74</c:v>
                </c:pt>
                <c:pt idx="38">
                  <c:v>0.89</c:v>
                </c:pt>
              </c:numCache>
            </c:numRef>
          </c:val>
          <c:extLst>
            <c:ext xmlns:c16="http://schemas.microsoft.com/office/drawing/2014/chart" uri="{C3380CC4-5D6E-409C-BE32-E72D297353CC}">
              <c16:uniqueId val="{00000000-65B5-46A7-9F08-B8348C47038F}"/>
            </c:ext>
          </c:extLst>
        </c:ser>
        <c:dLbls>
          <c:showLegendKey val="0"/>
          <c:showVal val="0"/>
          <c:showCatName val="0"/>
          <c:showSerName val="0"/>
          <c:showPercent val="0"/>
          <c:showBubbleSize val="0"/>
        </c:dLbls>
        <c:gapWidth val="150"/>
        <c:axId val="484261656"/>
        <c:axId val="484266248"/>
      </c:barChart>
      <c:catAx>
        <c:axId val="48426165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400" b="1" dirty="0"/>
                  <a:t>Crop 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84266248"/>
        <c:crosses val="autoZero"/>
        <c:auto val="1"/>
        <c:lblAlgn val="ctr"/>
        <c:lblOffset val="100"/>
        <c:noMultiLvlLbl val="0"/>
      </c:catAx>
      <c:valAx>
        <c:axId val="484266248"/>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400" b="1" dirty="0"/>
                  <a:t>Loss Ratio</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484261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215298-2531-421D-8108-B085A19B1FD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5E88F02-3AAA-4EF1-BE11-6015B9B2824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75FB338-35C3-4BFD-9672-83E96F8E750C}" type="datetimeFigureOut">
              <a:rPr lang="en-US" smtClean="0"/>
              <a:t>2/6/2020</a:t>
            </a:fld>
            <a:endParaRPr lang="en-US"/>
          </a:p>
        </p:txBody>
      </p:sp>
      <p:sp>
        <p:nvSpPr>
          <p:cNvPr id="4" name="Footer Placeholder 3">
            <a:extLst>
              <a:ext uri="{FF2B5EF4-FFF2-40B4-BE49-F238E27FC236}">
                <a16:creationId xmlns:a16="http://schemas.microsoft.com/office/drawing/2014/main" id="{2B90D6ED-4DE1-4F41-B4A5-753E7E1B0CA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26911D-CF8E-41C3-AEB1-28281D6273D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8DDDD75-3C13-4EA6-B72E-FBE68A27C474}" type="slidenum">
              <a:rPr lang="en-US" smtClean="0"/>
              <a:t>‹#›</a:t>
            </a:fld>
            <a:endParaRPr lang="en-US"/>
          </a:p>
        </p:txBody>
      </p:sp>
    </p:spTree>
    <p:extLst>
      <p:ext uri="{BB962C8B-B14F-4D97-AF65-F5344CB8AC3E}">
        <p14:creationId xmlns:p14="http://schemas.microsoft.com/office/powerpoint/2010/main" val="465458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A92535-F78F-41CF-89C5-F42D5E7E05C5}" type="datetimeFigureOut">
              <a:rPr lang="en-US" smtClean="0"/>
              <a:t>2/6/2020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DACC19-27FD-4348-9C3F-117DB0B1E3F2}" type="slidenum">
              <a:rPr lang="en-US" smtClean="0"/>
              <a:t>‹#›</a:t>
            </a:fld>
            <a:endParaRPr lang="en-US"/>
          </a:p>
        </p:txBody>
      </p:sp>
    </p:spTree>
    <p:extLst>
      <p:ext uri="{BB962C8B-B14F-4D97-AF65-F5344CB8AC3E}">
        <p14:creationId xmlns:p14="http://schemas.microsoft.com/office/powerpoint/2010/main" val="3840390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dirty="0">
                <a:latin typeface="Times New Roman" pitchFamily="18" charset="0"/>
              </a:rPr>
              <a:t>National Crop Insurance Services</a:t>
            </a:r>
          </a:p>
        </p:txBody>
      </p:sp>
      <p:sp>
        <p:nvSpPr>
          <p:cNvPr id="727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dirty="0">
                <a:latin typeface="Times New Roman" pitchFamily="18" charset="0"/>
              </a:rPr>
              <a:t>Crop Insurance Introduction - </a:t>
            </a:r>
            <a:fld id="{887846A1-E4E0-40DB-A490-E03AF8273A31}" type="slidenum">
              <a:rPr lang="en-US" smtClean="0">
                <a:latin typeface="Times New Roman" pitchFamily="18" charset="0"/>
              </a:rPr>
              <a:pPr eaLnBrk="1" hangingPunct="1"/>
              <a:t>3</a:t>
            </a:fld>
            <a:endParaRPr lang="en-US" dirty="0">
              <a:latin typeface="Times New Roman" pitchFamily="18" charset="0"/>
            </a:endParaRPr>
          </a:p>
        </p:txBody>
      </p:sp>
      <p:sp>
        <p:nvSpPr>
          <p:cNvPr id="72708" name="Rectangle 2"/>
          <p:cNvSpPr>
            <a:spLocks noGrp="1" noRot="1" noChangeAspect="1" noChangeArrowheads="1" noTextEdit="1"/>
          </p:cNvSpPr>
          <p:nvPr>
            <p:ph type="sldImg"/>
          </p:nvPr>
        </p:nvSpPr>
        <p:spPr>
          <a:xfrm>
            <a:off x="136525" y="290513"/>
            <a:ext cx="4833938" cy="3627437"/>
          </a:xfrm>
          <a:ln/>
        </p:spPr>
      </p:sp>
      <p:sp>
        <p:nvSpPr>
          <p:cNvPr id="72709" name="Rectangle 3"/>
          <p:cNvSpPr>
            <a:spLocks noGrp="1" noChangeArrowheads="1"/>
          </p:cNvSpPr>
          <p:nvPr>
            <p:ph type="body" idx="1"/>
          </p:nvPr>
        </p:nvSpPr>
        <p:spPr bwMode="auto">
          <a:xfrm>
            <a:off x="229427" y="4065214"/>
            <a:ext cx="5028787" cy="47560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There are basically four different kinds of crop insurance available to today’s producers.  </a:t>
            </a:r>
          </a:p>
          <a:p>
            <a:r>
              <a:rPr lang="en-US" b="1" dirty="0"/>
              <a:t>Named Peril </a:t>
            </a:r>
            <a:r>
              <a:rPr lang="en-US" dirty="0"/>
              <a:t>policies protect against a specific peril as named in the policy.  A common example is crop-hail, which guards against primarily hail.  Other examples would be a policy that provides frost/freeze protection below a stated temperature, or a policy that insures against rain on a specialty crop at a critical time in its development.</a:t>
            </a:r>
          </a:p>
          <a:p>
            <a:r>
              <a:rPr lang="en-US" b="1" dirty="0"/>
              <a:t>Group Coverage </a:t>
            </a:r>
            <a:r>
              <a:rPr lang="en-US" dirty="0"/>
              <a:t>policies insure against widespread loss of production of a crop in a </a:t>
            </a:r>
            <a:r>
              <a:rPr lang="en-US" u="sng" dirty="0"/>
              <a:t>county</a:t>
            </a:r>
            <a:r>
              <a:rPr lang="en-US" dirty="0"/>
              <a:t>.  The basis behind this type of policy is that when an entire county’s crop yield is low, most producers in that county would also have low yields.  National Agricultural Statistical Service (NASS) county data is used to set the expected and actual county yields.  The insured chooses a percent of the expected county yield, and if the actual county yield falls below that amount, a loss is triggered.  Because the policies are based on a county and not an individual yield, the insured may have a low yield and not receive a payment, or the insured may have a normal yield and get paid.  Examples of this type of group coverage are Group Risk Protection (GRP) and Group Risk Income Protection (GRIP).  GRIP uses a price component to place the emphasis on revenue.</a:t>
            </a:r>
          </a:p>
          <a:p>
            <a:r>
              <a:rPr lang="en-US" b="1" dirty="0"/>
              <a:t>Adjusted Gross Revenue </a:t>
            </a:r>
            <a:r>
              <a:rPr lang="en-US" dirty="0"/>
              <a:t>(AGR) uses a producer’s historical IRS Schedule F tax form information and annual farm report to provide a level of guaranteed revenue for the insurance period.</a:t>
            </a:r>
          </a:p>
          <a:p>
            <a:r>
              <a:rPr lang="en-US" b="1" dirty="0"/>
              <a:t>Multiple Peril/Revenue</a:t>
            </a:r>
            <a:r>
              <a:rPr lang="en-US" dirty="0"/>
              <a:t> coverage is the most utilized kind of insurance and will be the focus of this presentation.</a:t>
            </a:r>
          </a:p>
        </p:txBody>
      </p:sp>
    </p:spTree>
    <p:extLst>
      <p:ext uri="{BB962C8B-B14F-4D97-AF65-F5344CB8AC3E}">
        <p14:creationId xmlns:p14="http://schemas.microsoft.com/office/powerpoint/2010/main" val="1726778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8C9B61-17F4-4C08-AF9A-E164E94EBD82}" type="slidenum">
              <a:rPr lang="en-US"/>
              <a:pPr/>
              <a:t>19</a:t>
            </a:fld>
            <a:endParaRPr lang="en-US"/>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3477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D3541-CAB7-4165-A194-D897A1A6F5F7}" type="slidenum">
              <a:rPr lang="en-US"/>
              <a:pPr/>
              <a:t>21</a:t>
            </a:fld>
            <a:endParaRPr lang="en-US"/>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579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a:latin typeface="Times New Roman" pitchFamily="18" charset="0"/>
              </a:rPr>
              <a:t>National Crop Insurance Services</a:t>
            </a: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a:latin typeface="Times New Roman" pitchFamily="18" charset="0"/>
              </a:rPr>
              <a:t>Crop Insurance Introduction - </a:t>
            </a:r>
            <a:fld id="{2B9B1E0C-A8A5-4D21-BCE3-6ED8EAEAAC20}" type="slidenum">
              <a:rPr lang="en-US" smtClean="0">
                <a:latin typeface="Times New Roman" pitchFamily="18" charset="0"/>
              </a:rPr>
              <a:pPr eaLnBrk="1" hangingPunct="1"/>
              <a:t>22</a:t>
            </a:fld>
            <a:endParaRPr lang="en-US">
              <a:latin typeface="Times New Roman" pitchFamily="18" charset="0"/>
            </a:endParaRPr>
          </a:p>
        </p:txBody>
      </p:sp>
      <p:sp>
        <p:nvSpPr>
          <p:cNvPr id="66564" name="Rectangle 2"/>
          <p:cNvSpPr>
            <a:spLocks noGrp="1" noRot="1" noChangeAspect="1" noChangeArrowheads="1" noTextEdit="1"/>
          </p:cNvSpPr>
          <p:nvPr>
            <p:ph type="sldImg"/>
          </p:nvPr>
        </p:nvSpPr>
        <p:spPr>
          <a:xfrm>
            <a:off x="136525" y="290513"/>
            <a:ext cx="4833938" cy="3627437"/>
          </a:xfrm>
          <a:ln/>
        </p:spPr>
      </p:sp>
      <p:sp>
        <p:nvSpPr>
          <p:cNvPr id="66565" name="Rectangle 3"/>
          <p:cNvSpPr>
            <a:spLocks noGrp="1" noChangeArrowheads="1"/>
          </p:cNvSpPr>
          <p:nvPr>
            <p:ph type="body" idx="1"/>
          </p:nvPr>
        </p:nvSpPr>
        <p:spPr bwMode="auto">
          <a:xfrm>
            <a:off x="229427" y="4065214"/>
            <a:ext cx="5028787" cy="47560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There are basically four different kinds of crop insurance available to today’s producers.  </a:t>
            </a:r>
          </a:p>
          <a:p>
            <a:r>
              <a:rPr lang="en-US" b="1"/>
              <a:t>Named Peril </a:t>
            </a:r>
            <a:r>
              <a:rPr lang="en-US"/>
              <a:t>policies protect against a specific peril as named in the policy.  A common example is crop-hail, which guards against primarily hail.  Other examples would be a policy that provides frost/freeze protection below a stated temperature, or a policy that insures against rain on a specialty crop at a critical time in its development.</a:t>
            </a:r>
          </a:p>
          <a:p>
            <a:r>
              <a:rPr lang="en-US" b="1"/>
              <a:t>Group Coverage </a:t>
            </a:r>
            <a:r>
              <a:rPr lang="en-US"/>
              <a:t>policies insure against widespread loss of production of a crop in a </a:t>
            </a:r>
            <a:r>
              <a:rPr lang="en-US" u="sng"/>
              <a:t>county</a:t>
            </a:r>
            <a:r>
              <a:rPr lang="en-US"/>
              <a:t>.  The basis behind this type of policy is that when an entire county’s crop yield is low, most producers in that county would also have low yields.  National Agricultural Statistical Service (NASS) county data is used to set the expected and actual county yields.  The insured chooses a percent of the expected county yield, and if the actual county yield falls below that amount, a loss is triggered.  Because the policies are based on a county and not an individual yield, the insured may have a low yield and not receive a payment, or the insured may have a normal yield and get paid.  Examples of this type of group coverage are Group Risk Protection (GRP) and Group Risk Income Protection (GRIP).  GRIP uses a price component to place the emphasis on revenue.</a:t>
            </a:r>
          </a:p>
          <a:p>
            <a:r>
              <a:rPr lang="en-US" b="1"/>
              <a:t>Adjusted Gross Revenue </a:t>
            </a:r>
            <a:r>
              <a:rPr lang="en-US"/>
              <a:t>(AGR) uses a producer’s historical IRS Schedule F tax form information and annual farm report to provide a level of guaranteed revenue for the insurance period.</a:t>
            </a:r>
          </a:p>
          <a:p>
            <a:r>
              <a:rPr lang="en-US" b="1"/>
              <a:t>Multiple Peril/Revenue</a:t>
            </a:r>
            <a:r>
              <a:rPr lang="en-US"/>
              <a:t> coverage is the most utilized kind of insurance and will be the focus of this presentation.</a:t>
            </a:r>
          </a:p>
        </p:txBody>
      </p:sp>
    </p:spTree>
    <p:extLst>
      <p:ext uri="{BB962C8B-B14F-4D97-AF65-F5344CB8AC3E}">
        <p14:creationId xmlns:p14="http://schemas.microsoft.com/office/powerpoint/2010/main" val="23602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8"/>
          <p:cNvSpPr>
            <a:spLocks noGrp="1" noChangeArrowheads="1"/>
          </p:cNvSpPr>
          <p:nvPr>
            <p:ph type="dt" sz="quarter" idx="1"/>
          </p:nvPr>
        </p:nvSpPr>
        <p:spPr>
          <a:noFill/>
        </p:spPr>
        <p:txBody>
          <a:bodyPr/>
          <a:lstStyle/>
          <a:p>
            <a:r>
              <a:rPr lang="en-US">
                <a:solidFill>
                  <a:prstClr val="black"/>
                </a:solidFill>
              </a:rPr>
              <a:t>NOTES</a:t>
            </a:r>
          </a:p>
        </p:txBody>
      </p:sp>
      <p:sp>
        <p:nvSpPr>
          <p:cNvPr id="40963" name="Rectangle 2"/>
          <p:cNvSpPr>
            <a:spLocks noGrp="1" noRot="1" noChangeAspect="1" noChangeArrowheads="1" noTextEdit="1"/>
          </p:cNvSpPr>
          <p:nvPr>
            <p:ph type="sldImg"/>
          </p:nvPr>
        </p:nvSpPr>
        <p:spPr>
          <a:xfrm>
            <a:off x="1143000" y="682625"/>
            <a:ext cx="4570413" cy="3429000"/>
          </a:xfrm>
          <a:ln/>
        </p:spPr>
      </p:sp>
      <p:sp>
        <p:nvSpPr>
          <p:cNvPr id="40964" name="Rectangle 3"/>
          <p:cNvSpPr>
            <a:spLocks noGrp="1" noChangeArrowheads="1"/>
          </p:cNvSpPr>
          <p:nvPr>
            <p:ph type="body" idx="1"/>
          </p:nvPr>
        </p:nvSpPr>
        <p:spPr>
          <a:xfrm>
            <a:off x="914401" y="4343402"/>
            <a:ext cx="5029200" cy="4116388"/>
          </a:xfrm>
          <a:noFill/>
          <a:ln/>
        </p:spPr>
        <p:txBody>
          <a:bodyPr/>
          <a:lstStyle/>
          <a:p>
            <a:pPr eaLnBrk="1" hangingPunct="1"/>
            <a:endParaRPr lang="en-US"/>
          </a:p>
        </p:txBody>
      </p:sp>
    </p:spTree>
    <p:extLst>
      <p:ext uri="{BB962C8B-B14F-4D97-AF65-F5344CB8AC3E}">
        <p14:creationId xmlns:p14="http://schemas.microsoft.com/office/powerpoint/2010/main" val="398133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27F01A-9D55-4022-993E-007A7748B125}" type="slidenum">
              <a:rPr lang="en-US"/>
              <a:pPr/>
              <a:t>30</a:t>
            </a:fld>
            <a:endParaRPr 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99231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2165A1-88CF-4288-8B4C-9DC695A9ADE7}" type="slidenum">
              <a:rPr lang="en-US"/>
              <a:pPr/>
              <a:t>31</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2220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D224A-C750-4B93-BF2B-C9FCDBF40476}" type="slidenum">
              <a:rPr lang="en-US"/>
              <a:pPr/>
              <a:t>32</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023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B503E-E369-4873-83A5-5B93F04C5688}" type="slidenum">
              <a:rPr lang="en-US"/>
              <a:pPr/>
              <a:t>33</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60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6F387-C9D8-4A12-B5D8-1F75ADB895B9}" type="slidenum">
              <a:rPr lang="en-US"/>
              <a:pPr/>
              <a:t>34</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6524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CC5CB-6AD7-42FC-8247-FCAF66D086C0}" type="slidenum">
              <a:rPr lang="en-US"/>
              <a:pPr/>
              <a:t>35</a:t>
            </a:fld>
            <a:endParaRPr lang="en-US"/>
          </a:p>
        </p:txBody>
      </p:sp>
      <p:sp>
        <p:nvSpPr>
          <p:cNvPr id="339970" name="Rectangle 2"/>
          <p:cNvSpPr>
            <a:spLocks noGrp="1" noRot="1" noChangeAspect="1" noChangeArrowheads="1" noTextEdit="1"/>
          </p:cNvSpPr>
          <p:nvPr>
            <p:ph type="sldImg"/>
          </p:nvPr>
        </p:nvSpPr>
        <p:spPr>
          <a:xfrm>
            <a:off x="1144588" y="685800"/>
            <a:ext cx="4572000" cy="3429000"/>
          </a:xfrm>
          <a:ln/>
        </p:spPr>
      </p:sp>
      <p:sp>
        <p:nvSpPr>
          <p:cNvPr id="339971" name="Rectangle 3"/>
          <p:cNvSpPr>
            <a:spLocks noGrp="1" noChangeArrowheads="1"/>
          </p:cNvSpPr>
          <p:nvPr>
            <p:ph type="body" idx="1"/>
          </p:nvPr>
        </p:nvSpPr>
        <p:spPr>
          <a:xfrm>
            <a:off x="687388" y="4344025"/>
            <a:ext cx="5484812" cy="4114488"/>
          </a:xfrm>
        </p:spPr>
        <p:txBody>
          <a:bodyPr/>
          <a:lstStyle/>
          <a:p>
            <a:r>
              <a:rPr lang="en-US"/>
              <a:t>Historical review of what we now have:</a:t>
            </a:r>
          </a:p>
          <a:p>
            <a:r>
              <a:rPr lang="en-US"/>
              <a:t>-yields based upon APH and do not include many of the fruit &amp; vegetable crops</a:t>
            </a:r>
          </a:p>
          <a:p>
            <a:r>
              <a:rPr lang="en-US"/>
              <a:t>-crop price is set by RMA and does not reflect what organic, fruit &amp; vegetable producers receive: regular soybeans with CRC/RA base price of $6.08 per bushel for 2006 – organic food grade soybeans $12-16 per bushel</a:t>
            </a:r>
          </a:p>
          <a:p>
            <a:r>
              <a:rPr lang="en-US"/>
              <a:t>-currently, if you can get organic coverage, there is a 5% premium increase</a:t>
            </a:r>
          </a:p>
          <a:p>
            <a:r>
              <a:rPr lang="en-US"/>
              <a:t>-currently no greenhouse, cut flower, etc. coverage</a:t>
            </a:r>
          </a:p>
          <a:p>
            <a:r>
              <a:rPr lang="en-US"/>
              <a:t>-Livestock Rick Protection &amp; Livestock Gross Margin insurances are too complicated</a:t>
            </a:r>
          </a:p>
          <a:p>
            <a:endParaRPr lang="en-US"/>
          </a:p>
        </p:txBody>
      </p:sp>
    </p:spTree>
    <p:extLst>
      <p:ext uri="{BB962C8B-B14F-4D97-AF65-F5344CB8AC3E}">
        <p14:creationId xmlns:p14="http://schemas.microsoft.com/office/powerpoint/2010/main" val="252590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dirty="0">
                <a:latin typeface="Times New Roman" pitchFamily="18" charset="0"/>
              </a:rPr>
              <a:t>National Crop Insurance Services</a:t>
            </a:r>
          </a:p>
        </p:txBody>
      </p:sp>
      <p:sp>
        <p:nvSpPr>
          <p:cNvPr id="727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dirty="0">
                <a:latin typeface="Times New Roman" pitchFamily="18" charset="0"/>
              </a:rPr>
              <a:t>Crop Insurance Introduction - </a:t>
            </a:r>
            <a:fld id="{887846A1-E4E0-40DB-A490-E03AF8273A31}" type="slidenum">
              <a:rPr lang="en-US" smtClean="0">
                <a:latin typeface="Times New Roman" pitchFamily="18" charset="0"/>
              </a:rPr>
              <a:pPr eaLnBrk="1" hangingPunct="1"/>
              <a:t>4</a:t>
            </a:fld>
            <a:endParaRPr lang="en-US" dirty="0">
              <a:latin typeface="Times New Roman" pitchFamily="18" charset="0"/>
            </a:endParaRPr>
          </a:p>
        </p:txBody>
      </p:sp>
      <p:sp>
        <p:nvSpPr>
          <p:cNvPr id="72708" name="Rectangle 2"/>
          <p:cNvSpPr>
            <a:spLocks noGrp="1" noRot="1" noChangeAspect="1" noChangeArrowheads="1" noTextEdit="1"/>
          </p:cNvSpPr>
          <p:nvPr>
            <p:ph type="sldImg"/>
          </p:nvPr>
        </p:nvSpPr>
        <p:spPr>
          <a:xfrm>
            <a:off x="136525" y="290513"/>
            <a:ext cx="4833938" cy="3627437"/>
          </a:xfrm>
          <a:ln/>
        </p:spPr>
      </p:sp>
      <p:sp>
        <p:nvSpPr>
          <p:cNvPr id="72709" name="Rectangle 3"/>
          <p:cNvSpPr>
            <a:spLocks noGrp="1" noChangeArrowheads="1"/>
          </p:cNvSpPr>
          <p:nvPr>
            <p:ph type="body" idx="1"/>
          </p:nvPr>
        </p:nvSpPr>
        <p:spPr bwMode="auto">
          <a:xfrm>
            <a:off x="229427" y="4065214"/>
            <a:ext cx="5028787" cy="47560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There are basically four different kinds of crop insurance available to today’s producers.  </a:t>
            </a:r>
          </a:p>
          <a:p>
            <a:r>
              <a:rPr lang="en-US" b="1" dirty="0"/>
              <a:t>Named Peril </a:t>
            </a:r>
            <a:r>
              <a:rPr lang="en-US" dirty="0"/>
              <a:t>policies protect against a specific peril as named in the policy.  A common example is crop-hail, which guards against primarily hail.  Other examples would be a policy that provides frost/freeze protection below a stated temperature, or a policy that insures against rain on a specialty crop at a critical time in its development.</a:t>
            </a:r>
          </a:p>
          <a:p>
            <a:r>
              <a:rPr lang="en-US" b="1" dirty="0"/>
              <a:t>Group Coverage </a:t>
            </a:r>
            <a:r>
              <a:rPr lang="en-US" dirty="0"/>
              <a:t>policies insure against widespread loss of production of a crop in a </a:t>
            </a:r>
            <a:r>
              <a:rPr lang="en-US" u="sng" dirty="0"/>
              <a:t>county</a:t>
            </a:r>
            <a:r>
              <a:rPr lang="en-US" dirty="0"/>
              <a:t>.  The basis behind this type of policy is that when an entire county’s crop yield is low, most producers in that county would also have low yields.  National Agricultural Statistical Service (NASS) county data is used to set the expected and actual county yields.  The insured chooses a percent of the expected county yield, and if the actual county yield falls below that amount, a loss is triggered.  Because the policies are based on a county and not an individual yield, the insured may have a low yield and not receive a payment, or the insured may have a normal yield and get paid.  Examples of this type of group coverage are Group Risk Protection (GRP) and Group Risk Income Protection (GRIP).  GRIP uses a price component to place the emphasis on revenue.</a:t>
            </a:r>
          </a:p>
          <a:p>
            <a:r>
              <a:rPr lang="en-US" b="1" dirty="0"/>
              <a:t>Adjusted Gross Revenue </a:t>
            </a:r>
            <a:r>
              <a:rPr lang="en-US" dirty="0"/>
              <a:t>(AGR) uses a producer’s historical IRS Schedule F tax form information and annual farm report to provide a level of guaranteed revenue for the insurance period.</a:t>
            </a:r>
          </a:p>
          <a:p>
            <a:r>
              <a:rPr lang="en-US" b="1" dirty="0"/>
              <a:t>Multiple Peril/Revenue</a:t>
            </a:r>
            <a:r>
              <a:rPr lang="en-US" dirty="0"/>
              <a:t> coverage is the most utilized kind of insurance and will be the focus of this presentation.</a:t>
            </a:r>
          </a:p>
        </p:txBody>
      </p:sp>
    </p:spTree>
    <p:extLst>
      <p:ext uri="{BB962C8B-B14F-4D97-AF65-F5344CB8AC3E}">
        <p14:creationId xmlns:p14="http://schemas.microsoft.com/office/powerpoint/2010/main" val="853197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CC5CB-6AD7-42FC-8247-FCAF66D086C0}" type="slidenum">
              <a:rPr lang="en-US"/>
              <a:pPr/>
              <a:t>36</a:t>
            </a:fld>
            <a:endParaRPr lang="en-US"/>
          </a:p>
        </p:txBody>
      </p:sp>
      <p:sp>
        <p:nvSpPr>
          <p:cNvPr id="339970" name="Rectangle 2"/>
          <p:cNvSpPr>
            <a:spLocks noGrp="1" noRot="1" noChangeAspect="1" noChangeArrowheads="1" noTextEdit="1"/>
          </p:cNvSpPr>
          <p:nvPr>
            <p:ph type="sldImg"/>
          </p:nvPr>
        </p:nvSpPr>
        <p:spPr>
          <a:xfrm>
            <a:off x="1144588" y="685800"/>
            <a:ext cx="4572000" cy="3429000"/>
          </a:xfrm>
          <a:ln/>
        </p:spPr>
      </p:sp>
      <p:sp>
        <p:nvSpPr>
          <p:cNvPr id="339971" name="Rectangle 3"/>
          <p:cNvSpPr>
            <a:spLocks noGrp="1" noChangeArrowheads="1"/>
          </p:cNvSpPr>
          <p:nvPr>
            <p:ph type="body" idx="1"/>
          </p:nvPr>
        </p:nvSpPr>
        <p:spPr>
          <a:xfrm>
            <a:off x="687388" y="4344025"/>
            <a:ext cx="5484812" cy="4114488"/>
          </a:xfrm>
        </p:spPr>
        <p:txBody>
          <a:bodyPr/>
          <a:lstStyle/>
          <a:p>
            <a:r>
              <a:rPr lang="en-US"/>
              <a:t>Historical review of what we now have:</a:t>
            </a:r>
          </a:p>
          <a:p>
            <a:r>
              <a:rPr lang="en-US"/>
              <a:t>-yields based upon APH and do not include many of the fruit &amp; vegetable crops</a:t>
            </a:r>
          </a:p>
          <a:p>
            <a:r>
              <a:rPr lang="en-US"/>
              <a:t>-crop price is set by RMA and does not reflect what organic, fruit &amp; vegetable producers receive: regular soybeans with CRC/RA base price of $6.08 per bushel for 2006 – organic food grade soybeans $12-16 per bushel</a:t>
            </a:r>
          </a:p>
          <a:p>
            <a:r>
              <a:rPr lang="en-US"/>
              <a:t>-currently, if you can get organic coverage, there is a 5% premium increase</a:t>
            </a:r>
          </a:p>
          <a:p>
            <a:r>
              <a:rPr lang="en-US"/>
              <a:t>-currently no greenhouse, cut flower, etc. coverage</a:t>
            </a:r>
          </a:p>
          <a:p>
            <a:r>
              <a:rPr lang="en-US"/>
              <a:t>-Livestock Rick Protection &amp; Livestock Gross Margin insurances are too complicated</a:t>
            </a:r>
          </a:p>
          <a:p>
            <a:endParaRPr lang="en-US"/>
          </a:p>
        </p:txBody>
      </p:sp>
    </p:spTree>
    <p:extLst>
      <p:ext uri="{BB962C8B-B14F-4D97-AF65-F5344CB8AC3E}">
        <p14:creationId xmlns:p14="http://schemas.microsoft.com/office/powerpoint/2010/main" val="939246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Tx/>
              <a:buChar char="-"/>
            </a:pPr>
            <a:r>
              <a:rPr lang="en-US" baseline="0" dirty="0"/>
              <a:t>I want to talk about whole farm revenue protection</a:t>
            </a:r>
          </a:p>
          <a:p>
            <a:pPr marL="171450" indent="-171450">
              <a:buFontTx/>
              <a:buChar char="-"/>
            </a:pPr>
            <a:r>
              <a:rPr lang="en-US" baseline="0" dirty="0"/>
              <a:t>A vegetable farmer in Georgia was pretty interested in learning more</a:t>
            </a:r>
          </a:p>
          <a:p>
            <a:pPr marL="171450" indent="-171450">
              <a:buFontTx/>
              <a:buChar char="-"/>
            </a:pPr>
            <a:r>
              <a:rPr lang="en-US" baseline="0" dirty="0"/>
              <a:t>We’re seeing consistent growth in WFRP</a:t>
            </a:r>
          </a:p>
          <a:p>
            <a:pPr marL="171450" indent="-171450">
              <a:buFontTx/>
              <a:buChar char="-"/>
            </a:pPr>
            <a:r>
              <a:rPr lang="en-US" baseline="0" dirty="0"/>
              <a:t>We’ve addressed concerns and made tweaks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2421A-A120-454B-9BCD-4A504468B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118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91D75-6F1D-4BA1-9270-8D0F9EE6D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246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91D75-6F1D-4BA1-9270-8D0F9EE6D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902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AAA5AB-847A-4173-9253-A5138EEC2E59}" type="slidenum">
              <a:rPr lang="en-US"/>
              <a:pPr/>
              <a:t>41</a:t>
            </a:fld>
            <a:endParaRPr 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6331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a:latin typeface="Times New Roman" pitchFamily="18" charset="0"/>
              </a:rPr>
              <a:t>National Crop Insurance Services</a:t>
            </a:r>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a:latin typeface="Times New Roman" pitchFamily="18" charset="0"/>
              </a:rPr>
              <a:t>Crop Insurance Introduction - </a:t>
            </a:r>
            <a:fld id="{8B25B303-1D79-46CA-BA3A-E49AF5B837F3}" type="slidenum">
              <a:rPr lang="en-US" smtClean="0">
                <a:latin typeface="Times New Roman" pitchFamily="18" charset="0"/>
              </a:rPr>
              <a:pPr eaLnBrk="1" hangingPunct="1"/>
              <a:t>42</a:t>
            </a:fld>
            <a:endParaRPr lang="en-US">
              <a:latin typeface="Times New Roman" pitchFamily="18" charset="0"/>
            </a:endParaRPr>
          </a:p>
        </p:txBody>
      </p:sp>
      <p:sp>
        <p:nvSpPr>
          <p:cNvPr id="76804" name="Rectangle 6"/>
          <p:cNvSpPr>
            <a:spLocks noGrp="1" noRot="1" noChangeAspect="1" noChangeArrowheads="1" noTextEdit="1"/>
          </p:cNvSpPr>
          <p:nvPr>
            <p:ph type="sldImg"/>
          </p:nvPr>
        </p:nvSpPr>
        <p:spPr>
          <a:xfrm>
            <a:off x="136525" y="290513"/>
            <a:ext cx="4833938" cy="3627437"/>
          </a:xfrm>
          <a:ln/>
        </p:spPr>
      </p:sp>
      <p:sp>
        <p:nvSpPr>
          <p:cNvPr id="76805" name="Rectangle 7"/>
          <p:cNvSpPr>
            <a:spLocks noGrp="1" noChangeArrowheads="1"/>
          </p:cNvSpPr>
          <p:nvPr>
            <p:ph type="body" idx="1"/>
          </p:nvPr>
        </p:nvSpPr>
        <p:spPr bwMode="auto">
          <a:xfrm>
            <a:off x="229427" y="4372404"/>
            <a:ext cx="6248779" cy="42180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APH component is an important part of a producer’s insurance program.  As discussed earlier, APH is simply a way of averaging a producer’s yields over a 4-10 year time span. The APH average yield is then used to calculate the producer’s guarantee and determine the premium rate.  </a:t>
            </a:r>
          </a:p>
          <a:p>
            <a:r>
              <a:rPr lang="en-US"/>
              <a:t>Every year that the producer is in the crop insurance program, he/she must report the actual production from the previous crop year. The production reporting deadline is the earlier of the acreage reporting date or 45 days after the sales closing/cancellation date.  For example, a spring planted crop with a sales closing date of March 15 and an acreage reporting date of June 15 has a production reporting deadline of April 29 (45 days after the sales closing date).</a:t>
            </a:r>
          </a:p>
          <a:p>
            <a:r>
              <a:rPr lang="en-US"/>
              <a:t>If an insured does not have 4 years of actual records for a crop on a particular unit, variable transitional yields (T-yields) are used to complete the four year database, as shown above.  T-yields are based on the county 10-year average as determined by the National Agricultural Statistical Service.  The percentage of the T-yield applicable is determined based on the number of APH years with an actual yield.  For instance, if no actual records are available, the four year database will contain four 65% T-yields.  One year of actual records is combined with three 80% T-yields, two years of actual records are combined with two 90% T-yields, and three years of actual records are combined with one 100% T-yield.  Once four or more years of actual yields are available, T-yields are not used.  As more years of actual production history are reported, insurance yields more accurately reflect the individual insured’s capability of producing the crop.</a:t>
            </a:r>
          </a:p>
          <a:p>
            <a:r>
              <a:rPr lang="en-US"/>
              <a:t>“New Producer” is a term assigned to producers who have not produced the insured crop in the county for more than two years.  These producers do not have the ability to provide four years of records, simply because they have not been farming the crop that long.  These producers can receive 100% of the T-yield rather than a percentage of it.</a:t>
            </a:r>
          </a:p>
          <a:p>
            <a:endParaRPr lang="en-US"/>
          </a:p>
        </p:txBody>
      </p:sp>
      <p:sp>
        <p:nvSpPr>
          <p:cNvPr id="76806" name="Rectangle 8"/>
          <p:cNvSpPr>
            <a:spLocks noChangeArrowheads="1"/>
          </p:cNvSpPr>
          <p:nvPr/>
        </p:nvSpPr>
        <p:spPr bwMode="auto">
          <a:xfrm>
            <a:off x="990567" y="7824794"/>
            <a:ext cx="4269198" cy="29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767" tIns="45883" rIns="91767" bIns="45883">
            <a:spAutoFit/>
          </a:bodyPr>
          <a:lstStyle/>
          <a:p>
            <a:pPr defTabSz="916057" eaLnBrk="0" hangingPunct="0"/>
            <a:endParaRPr kumimoji="1" lang="en-US" sz="1300" b="1">
              <a:latin typeface="Times New Roman" pitchFamily="18" charset="0"/>
            </a:endParaRPr>
          </a:p>
        </p:txBody>
      </p:sp>
    </p:spTree>
    <p:extLst>
      <p:ext uri="{BB962C8B-B14F-4D97-AF65-F5344CB8AC3E}">
        <p14:creationId xmlns:p14="http://schemas.microsoft.com/office/powerpoint/2010/main" val="3890621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795C5B-91B2-4D22-BAE6-DD57114B6E6D}" type="slidenum">
              <a:rPr lang="en-US" smtClean="0"/>
              <a:pPr>
                <a:defRPr/>
              </a:pPr>
              <a:t>54</a:t>
            </a:fld>
            <a:endParaRPr lang="en-US"/>
          </a:p>
        </p:txBody>
      </p:sp>
    </p:spTree>
    <p:extLst>
      <p:ext uri="{BB962C8B-B14F-4D97-AF65-F5344CB8AC3E}">
        <p14:creationId xmlns:p14="http://schemas.microsoft.com/office/powerpoint/2010/main" val="858044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enrollment decision is either all or none for each crop.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9725B-CD8B-E94C-9932-0DF3B1AD9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80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dirty="0">
                <a:latin typeface="Times New Roman" pitchFamily="18" charset="0"/>
              </a:rPr>
              <a:t>National Crop Insurance Services</a:t>
            </a:r>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dirty="0">
                <a:latin typeface="Times New Roman" pitchFamily="18" charset="0"/>
              </a:rPr>
              <a:t>Crop Insurance Introduction - </a:t>
            </a:r>
            <a:fld id="{2B0A53C7-ABE0-4795-A065-AB25D1DF6BF9}" type="slidenum">
              <a:rPr lang="en-US" smtClean="0">
                <a:latin typeface="Times New Roman" pitchFamily="18" charset="0"/>
              </a:rPr>
              <a:pPr eaLnBrk="1" hangingPunct="1"/>
              <a:t>8</a:t>
            </a:fld>
            <a:endParaRPr lang="en-US" dirty="0">
              <a:latin typeface="Times New Roman" pitchFamily="18" charset="0"/>
            </a:endParaRPr>
          </a:p>
        </p:txBody>
      </p:sp>
      <p:sp>
        <p:nvSpPr>
          <p:cNvPr id="74756" name="Rectangle 2"/>
          <p:cNvSpPr>
            <a:spLocks noGrp="1" noRot="1" noChangeAspect="1" noChangeArrowheads="1" noTextEdit="1"/>
          </p:cNvSpPr>
          <p:nvPr>
            <p:ph type="sldImg"/>
          </p:nvPr>
        </p:nvSpPr>
        <p:spPr>
          <a:xfrm>
            <a:off x="136525" y="290513"/>
            <a:ext cx="4833938" cy="3627437"/>
          </a:xfrm>
          <a:ln/>
        </p:spPr>
      </p:sp>
      <p:sp>
        <p:nvSpPr>
          <p:cNvPr id="74757" name="Rectangle 3"/>
          <p:cNvSpPr>
            <a:spLocks noGrp="1" noChangeArrowheads="1"/>
          </p:cNvSpPr>
          <p:nvPr>
            <p:ph type="body" idx="1"/>
          </p:nvPr>
        </p:nvSpPr>
        <p:spPr bwMode="auto">
          <a:xfrm>
            <a:off x="229427" y="4372404"/>
            <a:ext cx="5028787" cy="41151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3959" indent="-223959"/>
            <a:r>
              <a:rPr lang="en-US" dirty="0"/>
              <a:t>	As its name indicates, “multiple” peril crop insurance provides protection from a variety of </a:t>
            </a:r>
            <a:r>
              <a:rPr lang="en-US" u="sng" dirty="0"/>
              <a:t>naturally</a:t>
            </a:r>
            <a:r>
              <a:rPr lang="en-US" dirty="0"/>
              <a:t> occurring perils. The Crop Provisions list the specific causes of loss covered for each crop insurable under the MPCI program. While some crops vary somewhat, the policy language in most Crop Provisions provide coverage against the following causes of loss which occur within the insurance period:</a:t>
            </a:r>
          </a:p>
          <a:p>
            <a:pPr marL="673434" lvl="1" indent="-223959">
              <a:buFontTx/>
              <a:buChar char="•"/>
            </a:pPr>
            <a:r>
              <a:rPr lang="en-US" dirty="0"/>
              <a:t>Adverse weather conditions;</a:t>
            </a:r>
          </a:p>
          <a:p>
            <a:pPr marL="673434" lvl="1" indent="-223959">
              <a:buFontTx/>
              <a:buChar char="•"/>
            </a:pPr>
            <a:r>
              <a:rPr lang="en-US" dirty="0"/>
              <a:t>Fire;</a:t>
            </a:r>
          </a:p>
          <a:p>
            <a:pPr marL="673434" lvl="1" indent="-223959">
              <a:buFontTx/>
              <a:buChar char="•"/>
            </a:pPr>
            <a:r>
              <a:rPr lang="en-US" dirty="0"/>
              <a:t>Insects, but not damage due to insufficient or improper application of disease control measures;</a:t>
            </a:r>
          </a:p>
          <a:p>
            <a:pPr marL="673434" lvl="1" indent="-223959">
              <a:buFontTx/>
              <a:buChar char="•"/>
            </a:pPr>
            <a:r>
              <a:rPr lang="en-US" dirty="0"/>
              <a:t>Plant disease, but not damage due to insufficient or improper application of disease control measures;	</a:t>
            </a:r>
          </a:p>
          <a:p>
            <a:pPr marL="673434" lvl="1" indent="-223959">
              <a:buFontTx/>
              <a:buChar char="•"/>
            </a:pPr>
            <a:r>
              <a:rPr lang="en-US" dirty="0"/>
              <a:t>Wildlife;</a:t>
            </a:r>
          </a:p>
          <a:p>
            <a:pPr marL="673434" lvl="1" indent="-223959">
              <a:buFontTx/>
              <a:buChar char="•"/>
            </a:pPr>
            <a:r>
              <a:rPr lang="en-US" dirty="0"/>
              <a:t>Earthquake;</a:t>
            </a:r>
          </a:p>
          <a:p>
            <a:pPr marL="673434" lvl="1" indent="-223959">
              <a:buFontTx/>
              <a:buChar char="•"/>
            </a:pPr>
            <a:r>
              <a:rPr lang="en-US" dirty="0"/>
              <a:t>Volcanic eruption; or</a:t>
            </a:r>
          </a:p>
          <a:p>
            <a:pPr marL="673434" lvl="1" indent="-223959">
              <a:buFontTx/>
              <a:buChar char="•"/>
            </a:pPr>
            <a:r>
              <a:rPr lang="en-US" dirty="0"/>
              <a:t>Failure of the irrigation water supply, if applicable, due to an unavoidable cause of loss occurring within the insurance period.</a:t>
            </a:r>
          </a:p>
        </p:txBody>
      </p:sp>
    </p:spTree>
    <p:extLst>
      <p:ext uri="{BB962C8B-B14F-4D97-AF65-F5344CB8AC3E}">
        <p14:creationId xmlns:p14="http://schemas.microsoft.com/office/powerpoint/2010/main" val="49559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 is a snapshot from 2001-2015 of indemnities nationally, by peril.</a:t>
            </a:r>
          </a:p>
          <a:p>
            <a:pPr marL="171450" indent="-171450">
              <a:buFontTx/>
              <a:buChar char="-"/>
            </a:pPr>
            <a:r>
              <a:rPr lang="en-US" dirty="0"/>
              <a:t>Drought clearly had the most shares of indemnity over that 15 year period.</a:t>
            </a:r>
          </a:p>
          <a:p>
            <a:pPr marL="171450" indent="-171450">
              <a:buFontTx/>
              <a:buChar char="-"/>
            </a:pPr>
            <a:endParaRPr lang="en-US" dirty="0"/>
          </a:p>
          <a:p>
            <a:pPr marL="171450" indent="-171450">
              <a:buFontTx/>
              <a:buChar char="-"/>
            </a:pPr>
            <a:r>
              <a:rPr lang="en-US" dirty="0"/>
              <a:t>2018</a:t>
            </a:r>
            <a:r>
              <a:rPr lang="en-US" baseline="0" dirty="0"/>
              <a:t> so far:</a:t>
            </a:r>
          </a:p>
          <a:p>
            <a:pPr marL="628650" lvl="1" indent="-171450">
              <a:buFontTx/>
              <a:buChar char="-"/>
            </a:pPr>
            <a:r>
              <a:rPr lang="en-US" baseline="0" dirty="0"/>
              <a:t>Drought 41%</a:t>
            </a:r>
          </a:p>
          <a:p>
            <a:pPr marL="628650" lvl="1" indent="-171450">
              <a:buFontTx/>
              <a:buChar char="-"/>
            </a:pPr>
            <a:r>
              <a:rPr lang="en-US" baseline="0" dirty="0"/>
              <a:t>Precipitation, and storms, about a quarter</a:t>
            </a:r>
          </a:p>
          <a:p>
            <a:pPr marL="628650" lvl="1" indent="-171450">
              <a:buFontTx/>
              <a:buChar char="-"/>
            </a:pPr>
            <a:r>
              <a:rPr lang="en-US" baseline="0" dirty="0"/>
              <a:t>Pretty consistent with that 15 year average</a:t>
            </a:r>
            <a:endParaRPr lang="en-US" dirty="0"/>
          </a:p>
        </p:txBody>
      </p:sp>
      <p:sp>
        <p:nvSpPr>
          <p:cNvPr id="4" name="Slide Number Placeholder 3"/>
          <p:cNvSpPr>
            <a:spLocks noGrp="1"/>
          </p:cNvSpPr>
          <p:nvPr>
            <p:ph type="sldNum" sz="quarter" idx="10"/>
          </p:nvPr>
        </p:nvSpPr>
        <p:spPr/>
        <p:txBody>
          <a:bodyPr/>
          <a:lstStyle/>
          <a:p>
            <a:fld id="{F2691D75-6F1D-4BA1-9270-8D0F9EE6D1B5}" type="slidenum">
              <a:rPr lang="en-US" smtClean="0"/>
              <a:t>9</a:t>
            </a:fld>
            <a:endParaRPr lang="en-US" dirty="0"/>
          </a:p>
        </p:txBody>
      </p:sp>
    </p:spTree>
    <p:extLst>
      <p:ext uri="{BB962C8B-B14F-4D97-AF65-F5344CB8AC3E}">
        <p14:creationId xmlns:p14="http://schemas.microsoft.com/office/powerpoint/2010/main" val="347214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dirty="0">
                <a:latin typeface="Times New Roman" pitchFamily="18" charset="0"/>
              </a:rPr>
              <a:t>National Crop Insurance Services</a:t>
            </a:r>
          </a:p>
        </p:txBody>
      </p:sp>
      <p:sp>
        <p:nvSpPr>
          <p:cNvPr id="645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504" eaLnBrk="0" hangingPunct="0">
              <a:defRPr>
                <a:solidFill>
                  <a:schemeClr val="tx1"/>
                </a:solidFill>
                <a:latin typeface="Arial" charset="0"/>
              </a:defRPr>
            </a:lvl1pPr>
            <a:lvl2pPr marL="727868" indent="-279949" defTabSz="900504" eaLnBrk="0" hangingPunct="0">
              <a:defRPr>
                <a:solidFill>
                  <a:schemeClr val="tx1"/>
                </a:solidFill>
                <a:latin typeface="Arial" charset="0"/>
              </a:defRPr>
            </a:lvl2pPr>
            <a:lvl3pPr marL="1119797" indent="-223959" defTabSz="900504" eaLnBrk="0" hangingPunct="0">
              <a:defRPr>
                <a:solidFill>
                  <a:schemeClr val="tx1"/>
                </a:solidFill>
                <a:latin typeface="Arial" charset="0"/>
              </a:defRPr>
            </a:lvl3pPr>
            <a:lvl4pPr marL="1567716" indent="-223959" defTabSz="900504" eaLnBrk="0" hangingPunct="0">
              <a:defRPr>
                <a:solidFill>
                  <a:schemeClr val="tx1"/>
                </a:solidFill>
                <a:latin typeface="Arial" charset="0"/>
              </a:defRPr>
            </a:lvl4pPr>
            <a:lvl5pPr marL="2015635" indent="-223959" defTabSz="900504" eaLnBrk="0" hangingPunct="0">
              <a:defRPr>
                <a:solidFill>
                  <a:schemeClr val="tx1"/>
                </a:solidFill>
                <a:latin typeface="Arial" charset="0"/>
              </a:defRPr>
            </a:lvl5pPr>
            <a:lvl6pPr marL="2463554" indent="-223959" algn="ctr" defTabSz="900504" eaLnBrk="0" fontAlgn="base" hangingPunct="0">
              <a:spcBef>
                <a:spcPct val="50000"/>
              </a:spcBef>
              <a:spcAft>
                <a:spcPct val="0"/>
              </a:spcAft>
              <a:defRPr>
                <a:solidFill>
                  <a:schemeClr val="tx1"/>
                </a:solidFill>
                <a:latin typeface="Arial" charset="0"/>
              </a:defRPr>
            </a:lvl6pPr>
            <a:lvl7pPr marL="2911472" indent="-223959" algn="ctr" defTabSz="900504" eaLnBrk="0" fontAlgn="base" hangingPunct="0">
              <a:spcBef>
                <a:spcPct val="50000"/>
              </a:spcBef>
              <a:spcAft>
                <a:spcPct val="0"/>
              </a:spcAft>
              <a:defRPr>
                <a:solidFill>
                  <a:schemeClr val="tx1"/>
                </a:solidFill>
                <a:latin typeface="Arial" charset="0"/>
              </a:defRPr>
            </a:lvl7pPr>
            <a:lvl8pPr marL="3359391" indent="-223959" algn="ctr" defTabSz="900504" eaLnBrk="0" fontAlgn="base" hangingPunct="0">
              <a:spcBef>
                <a:spcPct val="50000"/>
              </a:spcBef>
              <a:spcAft>
                <a:spcPct val="0"/>
              </a:spcAft>
              <a:defRPr>
                <a:solidFill>
                  <a:schemeClr val="tx1"/>
                </a:solidFill>
                <a:latin typeface="Arial" charset="0"/>
              </a:defRPr>
            </a:lvl8pPr>
            <a:lvl9pPr marL="3807310" indent="-223959" algn="ctr" defTabSz="900504" eaLnBrk="0" fontAlgn="base" hangingPunct="0">
              <a:spcBef>
                <a:spcPct val="50000"/>
              </a:spcBef>
              <a:spcAft>
                <a:spcPct val="0"/>
              </a:spcAft>
              <a:defRPr>
                <a:solidFill>
                  <a:schemeClr val="tx1"/>
                </a:solidFill>
                <a:latin typeface="Arial" charset="0"/>
              </a:defRPr>
            </a:lvl9pPr>
          </a:lstStyle>
          <a:p>
            <a:pPr eaLnBrk="1" hangingPunct="1"/>
            <a:r>
              <a:rPr lang="en-US" dirty="0">
                <a:latin typeface="Times New Roman" pitchFamily="18" charset="0"/>
              </a:rPr>
              <a:t>Crop Insurance Introduction - </a:t>
            </a:r>
            <a:fld id="{2593087E-1685-44B1-89DB-C211C436F4BF}" type="slidenum">
              <a:rPr lang="en-US" smtClean="0">
                <a:latin typeface="Times New Roman" pitchFamily="18" charset="0"/>
              </a:rPr>
              <a:pPr eaLnBrk="1" hangingPunct="1"/>
              <a:t>10</a:t>
            </a:fld>
            <a:endParaRPr lang="en-US" dirty="0">
              <a:latin typeface="Times New Roman" pitchFamily="18" charset="0"/>
            </a:endParaRPr>
          </a:p>
        </p:txBody>
      </p:sp>
      <p:sp>
        <p:nvSpPr>
          <p:cNvPr id="64516" name="Rectangle 2"/>
          <p:cNvSpPr>
            <a:spLocks noGrp="1" noRot="1" noChangeAspect="1" noChangeArrowheads="1" noTextEdit="1"/>
          </p:cNvSpPr>
          <p:nvPr>
            <p:ph type="sldImg"/>
          </p:nvPr>
        </p:nvSpPr>
        <p:spPr>
          <a:xfrm>
            <a:off x="136525" y="290513"/>
            <a:ext cx="4833938" cy="3627437"/>
          </a:xfrm>
          <a:ln/>
        </p:spPr>
      </p:sp>
      <p:sp>
        <p:nvSpPr>
          <p:cNvPr id="64517" name="Rectangle 3"/>
          <p:cNvSpPr>
            <a:spLocks noGrp="1" noChangeArrowheads="1"/>
          </p:cNvSpPr>
          <p:nvPr>
            <p:ph type="body" idx="1"/>
          </p:nvPr>
        </p:nvSpPr>
        <p:spPr bwMode="auto">
          <a:xfrm>
            <a:off x="229427" y="4372404"/>
            <a:ext cx="5028787" cy="41151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Unlike other insured losses that tend to be independent, random events, crop losses tend to be correlated.  For example, when drought strikes, it will generally impact a large geographic area.</a:t>
            </a:r>
          </a:p>
          <a:p>
            <a:r>
              <a:rPr lang="en-US" dirty="0"/>
              <a:t>For insurance companies, correlation of losses means that capital requirements are higher in order to maintain adequate reserves to cover widespread losses like drought.  This prevented commercial development of multiple peril policies for many years.  For producers, correlation of losses means premiums are unaffordable.</a:t>
            </a:r>
          </a:p>
          <a:p>
            <a:r>
              <a:rPr lang="en-US" dirty="0"/>
              <a:t>Insurers generally refer to a </a:t>
            </a:r>
            <a:r>
              <a:rPr lang="en-US" dirty="0" err="1"/>
              <a:t>a</a:t>
            </a:r>
            <a:r>
              <a:rPr lang="en-US"/>
              <a:t> single event that results in multiple losses as a catastrophe, such as an earthquake or hurricane.  In crop insurance, catastrophic losses are the norm rather than the exception.  Government involvement is necessary to make the crop insurance affordable for both the company and the producer.</a:t>
            </a:r>
          </a:p>
        </p:txBody>
      </p:sp>
    </p:spTree>
    <p:extLst>
      <p:ext uri="{BB962C8B-B14F-4D97-AF65-F5344CB8AC3E}">
        <p14:creationId xmlns:p14="http://schemas.microsoft.com/office/powerpoint/2010/main" val="2267235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Of course today we cover much</a:t>
            </a:r>
            <a:r>
              <a:rPr lang="en-US" baseline="0" dirty="0"/>
              <a:t> more than corn! And we want to continue in that direction</a:t>
            </a:r>
            <a:endParaRPr lang="en-US" dirty="0"/>
          </a:p>
          <a:p>
            <a:pPr marL="171450" indent="-171450">
              <a:buFontTx/>
              <a:buChar char="-"/>
            </a:pPr>
            <a:r>
              <a:rPr lang="en-US" sz="1200" dirty="0"/>
              <a:t>We’ve seen plenty of growth in crops and types insured</a:t>
            </a:r>
            <a:r>
              <a:rPr lang="en-US" sz="1200" baseline="0" dirty="0"/>
              <a:t> in the last 15 years as this graphic demonstrates</a:t>
            </a:r>
            <a:r>
              <a:rPr lang="en-US" sz="1200" dirty="0"/>
              <a:t>. </a:t>
            </a:r>
          </a:p>
          <a:p>
            <a:pPr marL="171450" indent="-171450">
              <a:buFontTx/>
              <a:buChar char="-"/>
            </a:pPr>
            <a:r>
              <a:rPr lang="en-US" sz="1200" dirty="0"/>
              <a:t>When we visited Connecticut recently I spoke with Oyster producers to explore a policy.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91D75-6F1D-4BA1-9270-8D0F9EE6D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64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Currently there is about $108.7 billion in total liabilities for Federal crop insurance</a:t>
            </a:r>
          </a:p>
          <a:p>
            <a:pPr marL="171450" indent="-171450">
              <a:buFontTx/>
              <a:buChar char="-"/>
            </a:pPr>
            <a:r>
              <a:rPr lang="en-US" dirty="0"/>
              <a:t>It has grown well</a:t>
            </a:r>
            <a:r>
              <a:rPr lang="en-US" baseline="0" dirty="0"/>
              <a:t> over three fold </a:t>
            </a:r>
            <a:r>
              <a:rPr lang="en-US" dirty="0"/>
              <a:t>in the past 20 years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91D75-6F1D-4BA1-9270-8D0F9EE6D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178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We’ll give you snapshots of the program throughout this presentation</a:t>
            </a:r>
          </a:p>
          <a:p>
            <a:pPr marL="171450" indent="-171450">
              <a:buFontTx/>
              <a:buChar char="-"/>
            </a:pPr>
            <a:r>
              <a:rPr lang="en-US" dirty="0"/>
              <a:t>Here’s a look at top crops by liability around the country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91D75-6F1D-4BA1-9270-8D0F9EE6D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979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Just a quick look at corn nationally</a:t>
            </a:r>
          </a:p>
          <a:p>
            <a:pPr marL="171450" indent="-171450">
              <a:buFontTx/>
              <a:buChar char="-"/>
            </a:pPr>
            <a:r>
              <a:rPr lang="en-US" dirty="0"/>
              <a:t>We are glad to help anyone find participation rates for any crop if you contact 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91D75-6F1D-4BA1-9270-8D0F9EE6D1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991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41867" y="4267200"/>
            <a:ext cx="8221133" cy="1066800"/>
          </a:xfrm>
        </p:spPr>
        <p:txBody>
          <a:bodyPr/>
          <a:lstStyle>
            <a:lvl1pPr marL="0" indent="0" algn="l">
              <a:buNone/>
              <a:defRPr sz="2000" baseline="0">
                <a:solidFill>
                  <a:srgbClr val="522D80"/>
                </a:solidFill>
                <a:latin typeface="Verdana" charset="0"/>
                <a:ea typeface="Verdana" charset="0"/>
                <a:cs typeface="Verdana"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subtitle or presenter details</a:t>
            </a:r>
          </a:p>
        </p:txBody>
      </p:sp>
      <p:sp>
        <p:nvSpPr>
          <p:cNvPr id="7" name="Title 6"/>
          <p:cNvSpPr>
            <a:spLocks noGrp="1"/>
          </p:cNvSpPr>
          <p:nvPr>
            <p:ph type="title"/>
          </p:nvPr>
        </p:nvSpPr>
        <p:spPr>
          <a:xfrm>
            <a:off x="533400" y="3124200"/>
            <a:ext cx="8229600" cy="1143000"/>
          </a:xfrm>
        </p:spPr>
        <p:txBody>
          <a:bodyPr anchor="b"/>
          <a:lstStyle>
            <a:lvl1pPr algn="l">
              <a:defRPr sz="3200" b="0" i="0" cap="all" baseline="0">
                <a:solidFill>
                  <a:srgbClr val="F4702F"/>
                </a:solidFill>
                <a:latin typeface="Verdana" charset="0"/>
                <a:ea typeface="Verdana" charset="0"/>
                <a:cs typeface="Verdana" charset="0"/>
              </a:defRPr>
            </a:lvl1pPr>
          </a:lstStyle>
          <a:p>
            <a:r>
              <a:rPr lang="en-US"/>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5034" y="1427244"/>
            <a:ext cx="3581400" cy="898931"/>
          </a:xfrm>
          <a:prstGeom prst="rect">
            <a:avLst/>
          </a:prstGeom>
        </p:spPr>
      </p:pic>
    </p:spTree>
    <p:extLst>
      <p:ext uri="{BB962C8B-B14F-4D97-AF65-F5344CB8AC3E}">
        <p14:creationId xmlns:p14="http://schemas.microsoft.com/office/powerpoint/2010/main" val="1737223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5594099"/>
            <a:ext cx="8534400" cy="578103"/>
          </a:xfrm>
        </p:spPr>
        <p:txBody>
          <a:bodyPr anchor="b"/>
          <a:lstStyle>
            <a:lvl1pPr algn="l">
              <a:defRPr sz="1400" b="1"/>
            </a:lvl1pPr>
          </a:lstStyle>
          <a:p>
            <a:r>
              <a:rPr lang="en-US" dirty="0"/>
              <a:t>Image Caption</a:t>
            </a:r>
          </a:p>
        </p:txBody>
      </p:sp>
      <p:sp>
        <p:nvSpPr>
          <p:cNvPr id="3" name="Picture Placeholder 2"/>
          <p:cNvSpPr>
            <a:spLocks noGrp="1"/>
          </p:cNvSpPr>
          <p:nvPr>
            <p:ph type="pic" idx="1"/>
          </p:nvPr>
        </p:nvSpPr>
        <p:spPr>
          <a:xfrm>
            <a:off x="304800" y="990602"/>
            <a:ext cx="8534400" cy="4495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hasCustomPrompt="1"/>
          </p:nvPr>
        </p:nvSpPr>
        <p:spPr>
          <a:xfrm>
            <a:off x="304800" y="6172200"/>
            <a:ext cx="8534400" cy="457200"/>
          </a:xfrm>
        </p:spPr>
        <p:txBody>
          <a:bodyPr/>
          <a:lstStyle>
            <a:lvl1pPr marL="0" indent="0">
              <a:buNone/>
              <a:defRPr sz="11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Photo credit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Tree>
    <p:extLst>
      <p:ext uri="{BB962C8B-B14F-4D97-AF65-F5344CB8AC3E}">
        <p14:creationId xmlns:p14="http://schemas.microsoft.com/office/powerpoint/2010/main" val="2682236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icture with Caption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990602"/>
            <a:ext cx="4191000" cy="4495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7" name="Picture Placeholder 2"/>
          <p:cNvSpPr>
            <a:spLocks noGrp="1"/>
          </p:cNvSpPr>
          <p:nvPr>
            <p:ph type="pic" idx="10"/>
          </p:nvPr>
        </p:nvSpPr>
        <p:spPr>
          <a:xfrm>
            <a:off x="4648200" y="990602"/>
            <a:ext cx="4191000" cy="4495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
        <p:nvSpPr>
          <p:cNvPr id="10" name="Title 1"/>
          <p:cNvSpPr>
            <a:spLocks noGrp="1"/>
          </p:cNvSpPr>
          <p:nvPr>
            <p:ph type="title" hasCustomPrompt="1"/>
          </p:nvPr>
        </p:nvSpPr>
        <p:spPr>
          <a:xfrm>
            <a:off x="304800" y="5594097"/>
            <a:ext cx="4191000" cy="685848"/>
          </a:xfrm>
        </p:spPr>
        <p:txBody>
          <a:bodyPr anchor="b"/>
          <a:lstStyle>
            <a:lvl1pPr algn="l">
              <a:defRPr sz="1400" b="1"/>
            </a:lvl1pPr>
          </a:lstStyle>
          <a:p>
            <a:r>
              <a:rPr lang="en-US" dirty="0"/>
              <a:t>Image Caption</a:t>
            </a:r>
          </a:p>
        </p:txBody>
      </p:sp>
      <p:sp>
        <p:nvSpPr>
          <p:cNvPr id="12" name="Text Placeholder 3"/>
          <p:cNvSpPr>
            <a:spLocks noGrp="1"/>
          </p:cNvSpPr>
          <p:nvPr>
            <p:ph type="body" sz="half" idx="2" hasCustomPrompt="1"/>
          </p:nvPr>
        </p:nvSpPr>
        <p:spPr>
          <a:xfrm>
            <a:off x="304800" y="6279898"/>
            <a:ext cx="4191000" cy="349502"/>
          </a:xfrm>
        </p:spPr>
        <p:txBody>
          <a:bodyPr/>
          <a:lstStyle>
            <a:lvl1pPr marL="0" indent="0">
              <a:buNone/>
              <a:defRPr sz="11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Photo credit</a:t>
            </a:r>
          </a:p>
        </p:txBody>
      </p:sp>
      <p:sp>
        <p:nvSpPr>
          <p:cNvPr id="14" name="Text Placeholder 3"/>
          <p:cNvSpPr>
            <a:spLocks noGrp="1"/>
          </p:cNvSpPr>
          <p:nvPr>
            <p:ph type="body" sz="half" idx="11" hasCustomPrompt="1"/>
          </p:nvPr>
        </p:nvSpPr>
        <p:spPr>
          <a:xfrm>
            <a:off x="4648200" y="6279898"/>
            <a:ext cx="4191000" cy="349502"/>
          </a:xfrm>
        </p:spPr>
        <p:txBody>
          <a:bodyPr/>
          <a:lstStyle>
            <a:lvl1pPr marL="0" indent="0">
              <a:buNone/>
              <a:defRPr sz="11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Photo credit</a:t>
            </a:r>
          </a:p>
        </p:txBody>
      </p:sp>
      <p:sp>
        <p:nvSpPr>
          <p:cNvPr id="15" name="Text Placeholder 12"/>
          <p:cNvSpPr>
            <a:spLocks noGrp="1"/>
          </p:cNvSpPr>
          <p:nvPr>
            <p:ph type="body" sz="quarter" idx="12" hasCustomPrompt="1"/>
          </p:nvPr>
        </p:nvSpPr>
        <p:spPr>
          <a:xfrm>
            <a:off x="4648200" y="5594350"/>
            <a:ext cx="4191000" cy="685548"/>
          </a:xfrm>
        </p:spPr>
        <p:txBody>
          <a:bodyPr anchor="b"/>
          <a:lstStyle>
            <a:lvl1pPr>
              <a:defRPr sz="1400" b="1" baseline="0"/>
            </a:lvl1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lang="en-US" dirty="0"/>
              <a:t>Image Caption</a:t>
            </a:r>
          </a:p>
        </p:txBody>
      </p:sp>
    </p:spTree>
    <p:extLst>
      <p:ext uri="{BB962C8B-B14F-4D97-AF65-F5344CB8AC3E}">
        <p14:creationId xmlns:p14="http://schemas.microsoft.com/office/powerpoint/2010/main" val="1357097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1550" y="1135547"/>
            <a:ext cx="7200900" cy="2387600"/>
          </a:xfrm>
        </p:spPr>
        <p:txBody>
          <a:bodyPr anchor="ctr">
            <a:normAutofit/>
          </a:bodyPr>
          <a:lstStyle>
            <a:lvl1pPr algn="ctr">
              <a:defRPr sz="3375">
                <a:latin typeface="Book Antiqua" panose="02040602050305030304" pitchFamily="18" charset="0"/>
              </a:defRPr>
            </a:lvl1pPr>
          </a:lstStyle>
          <a:p>
            <a:r>
              <a:rPr lang="en-US" dirty="0"/>
              <a:t>Presentation Title here</a:t>
            </a:r>
          </a:p>
        </p:txBody>
      </p:sp>
      <p:sp>
        <p:nvSpPr>
          <p:cNvPr id="3" name="Subtitle 2"/>
          <p:cNvSpPr>
            <a:spLocks noGrp="1"/>
          </p:cNvSpPr>
          <p:nvPr>
            <p:ph type="subTitle" idx="1" hasCustomPrompt="1"/>
          </p:nvPr>
        </p:nvSpPr>
        <p:spPr>
          <a:xfrm>
            <a:off x="971550" y="3591824"/>
            <a:ext cx="7200900" cy="1655762"/>
          </a:xfrm>
        </p:spPr>
        <p:txBody>
          <a:bodyPr anchor="ctr">
            <a:normAutofit/>
          </a:bodyPr>
          <a:lstStyle>
            <a:lvl1pPr marL="0" indent="0" algn="ctr">
              <a:buNone/>
              <a:defRPr sz="1350" baseline="0">
                <a:solidFill>
                  <a:schemeClr val="tx1"/>
                </a:solidFill>
                <a:latin typeface="Book Antiqua" panose="02040602050305030304" pitchFamily="18" charset="0"/>
              </a:defRPr>
            </a:lvl1pPr>
            <a:lvl2pPr marL="257175" indent="0" algn="ctr">
              <a:buNone/>
              <a:defRPr sz="1575"/>
            </a:lvl2pPr>
            <a:lvl3pPr marL="514350" indent="0" algn="ctr">
              <a:buNone/>
              <a:defRPr sz="1350"/>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dirty="0"/>
              <a:t>Authors, Titles, and Affiliations here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53611264-92FF-4BA0-9B40-6319EC56E949}" type="slidenum">
              <a:rPr lang="en-US" smtClean="0"/>
              <a:pPr/>
              <a:t>‹#›</a:t>
            </a:fld>
            <a:endParaRPr lang="en-US" dirty="0"/>
          </a:p>
        </p:txBody>
      </p:sp>
    </p:spTree>
    <p:extLst>
      <p:ext uri="{BB962C8B-B14F-4D97-AF65-F5344CB8AC3E}">
        <p14:creationId xmlns:p14="http://schemas.microsoft.com/office/powerpoint/2010/main" val="3648690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Gadugi" panose="020B0502040204020203" pitchFamily="34" charset="0"/>
              </a:defRPr>
            </a:lvl1pPr>
            <a:lvl2pPr>
              <a:defRPr>
                <a:latin typeface="Gadugi" panose="020B0502040204020203" pitchFamily="34" charset="0"/>
              </a:defRPr>
            </a:lvl2pPr>
            <a:lvl3pPr>
              <a:defRPr>
                <a:latin typeface="Gadugi" panose="020B0502040204020203" pitchFamily="34" charset="0"/>
              </a:defRPr>
            </a:lvl3pPr>
            <a:lvl4pPr>
              <a:defRPr>
                <a:latin typeface="Gadugi" panose="020B0502040204020203" pitchFamily="34" charset="0"/>
              </a:defRPr>
            </a:lvl4pPr>
            <a:lvl5pPr>
              <a:defRPr>
                <a:latin typeface="Gadug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900" i="0"/>
            </a:lvl1pPr>
          </a:lstStyle>
          <a:p>
            <a:fld id="{53611264-92FF-4BA0-9B40-6319EC56E949}" type="slidenum">
              <a:rPr lang="en-US" smtClean="0"/>
              <a:pPr/>
              <a:t>‹#›</a:t>
            </a:fld>
            <a:endParaRPr lang="en-US" dirty="0"/>
          </a:p>
        </p:txBody>
      </p:sp>
    </p:spTree>
    <p:extLst>
      <p:ext uri="{BB962C8B-B14F-4D97-AF65-F5344CB8AC3E}">
        <p14:creationId xmlns:p14="http://schemas.microsoft.com/office/powerpoint/2010/main" val="858477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3375" b="0"/>
            </a:lvl1pPr>
          </a:lstStyle>
          <a:p>
            <a:r>
              <a:rPr lang="en-US"/>
              <a:t>Click to edit Master title style</a:t>
            </a:r>
            <a:endParaRPr lang="en-US" dirty="0"/>
          </a:p>
        </p:txBody>
      </p:sp>
      <p:sp>
        <p:nvSpPr>
          <p:cNvPr id="3" name="Text Placeholder 2"/>
          <p:cNvSpPr>
            <a:spLocks noGrp="1"/>
          </p:cNvSpPr>
          <p:nvPr>
            <p:ph type="body" idx="1"/>
          </p:nvPr>
        </p:nvSpPr>
        <p:spPr>
          <a:xfrm>
            <a:off x="623888" y="4552638"/>
            <a:ext cx="7886700" cy="1500187"/>
          </a:xfrm>
        </p:spPr>
        <p:txBody>
          <a:bodyPr anchor="t">
            <a:normAutofit/>
          </a:bodyPr>
          <a:lstStyle>
            <a:lvl1pPr marL="0" indent="0">
              <a:buNone/>
              <a:defRPr sz="1350">
                <a:solidFill>
                  <a:schemeClr val="tx1">
                    <a:lumMod val="75000"/>
                    <a:lumOff val="2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11264-92FF-4BA0-9B40-6319EC56E949}" type="slidenum">
              <a:rPr lang="en-US" smtClean="0"/>
              <a:pPr/>
              <a:t>‹#›</a:t>
            </a:fld>
            <a:endParaRPr lang="en-US"/>
          </a:p>
        </p:txBody>
      </p:sp>
    </p:spTree>
    <p:extLst>
      <p:ext uri="{BB962C8B-B14F-4D97-AF65-F5344CB8AC3E}">
        <p14:creationId xmlns:p14="http://schemas.microsoft.com/office/powerpoint/2010/main" val="19348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3"/>
            <a:ext cx="3886200"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3"/>
            <a:ext cx="3886200" cy="43513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11264-92FF-4BA0-9B40-6319EC56E949}" type="slidenum">
              <a:rPr lang="en-US" smtClean="0"/>
              <a:pPr/>
              <a:t>‹#›</a:t>
            </a:fld>
            <a:endParaRPr lang="en-US"/>
          </a:p>
        </p:txBody>
      </p:sp>
    </p:spTree>
    <p:extLst>
      <p:ext uri="{BB962C8B-B14F-4D97-AF65-F5344CB8AC3E}">
        <p14:creationId xmlns:p14="http://schemas.microsoft.com/office/powerpoint/2010/main" val="3209837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2"/>
            <a:ext cx="3867150" cy="825699"/>
          </a:xfrm>
        </p:spPr>
        <p:txBody>
          <a:bodyPr anchor="b">
            <a:normAutofit/>
          </a:bodyPr>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33845" y="2507555"/>
            <a:ext cx="3867150" cy="3680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851"/>
            <a:ext cx="3886201" cy="825698"/>
          </a:xfrm>
        </p:spPr>
        <p:txBody>
          <a:bodyPr anchor="b"/>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2507555"/>
            <a:ext cx="3886201" cy="3680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611264-92FF-4BA0-9B40-6319EC56E949}"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36643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611264-92FF-4BA0-9B40-6319EC56E949}" type="slidenum">
              <a:rPr lang="en-US" smtClean="0"/>
              <a:pPr/>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778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611264-92FF-4BA0-9B40-6319EC56E949}" type="slidenum">
              <a:rPr lang="en-US" smtClean="0"/>
              <a:pPr/>
              <a:t>‹#›</a:t>
            </a:fld>
            <a:endParaRPr lang="en-US"/>
          </a:p>
        </p:txBody>
      </p:sp>
    </p:spTree>
    <p:extLst>
      <p:ext uri="{BB962C8B-B14F-4D97-AF65-F5344CB8AC3E}">
        <p14:creationId xmlns:p14="http://schemas.microsoft.com/office/powerpoint/2010/main" val="3013429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5"/>
            <a:ext cx="2948940" cy="1600197"/>
          </a:xfrm>
        </p:spPr>
        <p:txBody>
          <a:bodyPr anchor="b">
            <a:normAutofit/>
          </a:bodyPr>
          <a:lstStyle>
            <a:lvl1pPr>
              <a:defRPr sz="18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11264-92FF-4BA0-9B40-6319EC56E949}" type="slidenum">
              <a:rPr lang="en-US" smtClean="0"/>
              <a:pPr/>
              <a:t>‹#›</a:t>
            </a:fld>
            <a:endParaRPr lang="en-US"/>
          </a:p>
        </p:txBody>
      </p:sp>
    </p:spTree>
    <p:extLst>
      <p:ext uri="{BB962C8B-B14F-4D97-AF65-F5344CB8AC3E}">
        <p14:creationId xmlns:p14="http://schemas.microsoft.com/office/powerpoint/2010/main" val="20376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914400"/>
            <a:ext cx="8681720" cy="609600"/>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233680" y="1676400"/>
            <a:ext cx="8681720" cy="48768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Tree>
    <p:extLst>
      <p:ext uri="{BB962C8B-B14F-4D97-AF65-F5344CB8AC3E}">
        <p14:creationId xmlns:p14="http://schemas.microsoft.com/office/powerpoint/2010/main" val="2687016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18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11264-92FF-4BA0-9B40-6319EC56E949}" type="slidenum">
              <a:rPr lang="en-US" smtClean="0"/>
              <a:pPr/>
              <a:t>‹#›</a:t>
            </a:fld>
            <a:endParaRPr lang="en-US"/>
          </a:p>
        </p:txBody>
      </p:sp>
    </p:spTree>
    <p:extLst>
      <p:ext uri="{BB962C8B-B14F-4D97-AF65-F5344CB8AC3E}">
        <p14:creationId xmlns:p14="http://schemas.microsoft.com/office/powerpoint/2010/main" val="3550711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11264-92FF-4BA0-9B40-6319EC56E949}" type="slidenum">
              <a:rPr lang="en-US" smtClean="0"/>
              <a:pPr/>
              <a:t>‹#›</a:t>
            </a:fld>
            <a:endParaRPr lang="en-US"/>
          </a:p>
        </p:txBody>
      </p:sp>
    </p:spTree>
    <p:extLst>
      <p:ext uri="{BB962C8B-B14F-4D97-AF65-F5344CB8AC3E}">
        <p14:creationId xmlns:p14="http://schemas.microsoft.com/office/powerpoint/2010/main" val="4143999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0367"/>
            <a:ext cx="5800725" cy="58118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11264-92FF-4BA0-9B40-6319EC56E949}" type="slidenum">
              <a:rPr lang="en-US" smtClean="0"/>
              <a:pPr/>
              <a:t>‹#›</a:t>
            </a:fld>
            <a:endParaRPr lang="en-US"/>
          </a:p>
        </p:txBody>
      </p:sp>
    </p:spTree>
    <p:extLst>
      <p:ext uri="{BB962C8B-B14F-4D97-AF65-F5344CB8AC3E}">
        <p14:creationId xmlns:p14="http://schemas.microsoft.com/office/powerpoint/2010/main" val="250816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749111-3447-4F2B-893E-8ADF97F98DD3}" type="datetime1">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vl1pPr>
          </a:lstStyle>
          <a:p>
            <a:r>
              <a:rPr lang="en-US" dirty="0"/>
              <a:t>1</a:t>
            </a:r>
          </a:p>
          <a:p>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04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0F2137-D68B-4F05-9BE3-CAFC76651665}" type="datetime1">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pPr/>
              <a:t>‹#›</a:t>
            </a:fld>
            <a:endParaRPr lang="en-US" dirty="0"/>
          </a:p>
        </p:txBody>
      </p:sp>
    </p:spTree>
    <p:extLst>
      <p:ext uri="{BB962C8B-B14F-4D97-AF65-F5344CB8AC3E}">
        <p14:creationId xmlns:p14="http://schemas.microsoft.com/office/powerpoint/2010/main" val="3286538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4BA81D-9AE4-409F-9F93-D1B3FFB122D8}" type="datetime1">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382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80230C-AB90-4959-A4F6-15AC74AAD9E4}" type="datetime1">
              <a:rPr lang="en-US" smtClean="0"/>
              <a:t>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43654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A05B56-32DD-4EB6-AFB4-B2FDE3529768}" type="datetime1">
              <a:rPr lang="en-US" smtClean="0"/>
              <a:t>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28913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A34321-5046-4C90-BBDA-E6B7D86F7C9E}" type="datetime1">
              <a:rPr lang="en-US" smtClean="0"/>
              <a:t>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41110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24D5165-C49D-42C1-BADA-15DCF7F7286E}" type="datetime1">
              <a:rPr lang="en-US" smtClean="0"/>
              <a:t>2/6/2020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6994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680" y="990600"/>
            <a:ext cx="8681720" cy="55626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Tree>
    <p:extLst>
      <p:ext uri="{BB962C8B-B14F-4D97-AF65-F5344CB8AC3E}">
        <p14:creationId xmlns:p14="http://schemas.microsoft.com/office/powerpoint/2010/main" val="3758738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F1A1B75-4827-45E8-9527-A0757E05B469}" type="datetime1">
              <a:rPr lang="en-US" smtClean="0"/>
              <a:t>2/6/2020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637052"/>
                </a:solidFill>
              </a:rPr>
              <a:pPr/>
              <a:t>‹#›</a:t>
            </a:fld>
            <a:endParaRPr lang="en-US" dirty="0">
              <a:solidFill>
                <a:srgbClr val="637052"/>
              </a:solidFill>
            </a:endParaRPr>
          </a:p>
        </p:txBody>
      </p:sp>
    </p:spTree>
    <p:extLst>
      <p:ext uri="{BB962C8B-B14F-4D97-AF65-F5344CB8AC3E}">
        <p14:creationId xmlns:p14="http://schemas.microsoft.com/office/powerpoint/2010/main" val="3282421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6F58-780F-413B-A209-0F9F72E5D0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E8C27C-BBD4-4703-BD28-0F9A2C7606EB}"/>
              </a:ext>
            </a:extLst>
          </p:cNvPr>
          <p:cNvSpPr>
            <a:spLocks noGrp="1"/>
          </p:cNvSpPr>
          <p:nvPr>
            <p:ph type="dt" sz="half" idx="10"/>
          </p:nvPr>
        </p:nvSpPr>
        <p:spPr/>
        <p:txBody>
          <a:bodyPr/>
          <a:lstStyle/>
          <a:p>
            <a:pPr defTabSz="342900"/>
            <a:fld id="{9F3781E4-581F-4B4D-A298-E33750BF5286}" type="datetime1">
              <a:rPr lang="en-US" smtClean="0"/>
              <a:pPr defTabSz="342900"/>
              <a:t>2/6/2020</a:t>
            </a:fld>
            <a:endParaRPr lang="en-US" dirty="0"/>
          </a:p>
        </p:txBody>
      </p:sp>
      <p:sp>
        <p:nvSpPr>
          <p:cNvPr id="4" name="Footer Placeholder 3">
            <a:extLst>
              <a:ext uri="{FF2B5EF4-FFF2-40B4-BE49-F238E27FC236}">
                <a16:creationId xmlns:a16="http://schemas.microsoft.com/office/drawing/2014/main" id="{E84AC6D9-1870-4EAD-BB29-8C097C58B133}"/>
              </a:ext>
            </a:extLst>
          </p:cNvPr>
          <p:cNvSpPr>
            <a:spLocks noGrp="1"/>
          </p:cNvSpPr>
          <p:nvPr>
            <p:ph type="ftr" sz="quarter" idx="11"/>
          </p:nvPr>
        </p:nvSpPr>
        <p:spPr/>
        <p:txBody>
          <a:bodyPr/>
          <a:lstStyle/>
          <a:p>
            <a:pPr defTabSz="342900"/>
            <a:endParaRPr lang="en-US" dirty="0"/>
          </a:p>
        </p:txBody>
      </p:sp>
      <p:sp>
        <p:nvSpPr>
          <p:cNvPr id="5" name="Slide Number Placeholder 4">
            <a:extLst>
              <a:ext uri="{FF2B5EF4-FFF2-40B4-BE49-F238E27FC236}">
                <a16:creationId xmlns:a16="http://schemas.microsoft.com/office/drawing/2014/main" id="{E5ADB8A2-0B3E-437D-AA43-E331811AE33E}"/>
              </a:ext>
            </a:extLst>
          </p:cNvPr>
          <p:cNvSpPr>
            <a:spLocks noGrp="1"/>
          </p:cNvSpPr>
          <p:nvPr>
            <p:ph type="sldNum" sz="quarter" idx="12"/>
          </p:nvPr>
        </p:nvSpPr>
        <p:spPr/>
        <p:txBody>
          <a:bodyPr/>
          <a:lstStyle/>
          <a:p>
            <a:pPr defTabSz="342900"/>
            <a:fld id="{4FAB73BC-B049-4115-A692-8D63A059BFB8}" type="slidenum">
              <a:rPr lang="en-US" smtClean="0"/>
              <a:pPr defTabSz="342900"/>
              <a:t>‹#›</a:t>
            </a:fld>
            <a:endParaRPr lang="en-US" dirty="0"/>
          </a:p>
        </p:txBody>
      </p:sp>
    </p:spTree>
    <p:extLst>
      <p:ext uri="{BB962C8B-B14F-4D97-AF65-F5344CB8AC3E}">
        <p14:creationId xmlns:p14="http://schemas.microsoft.com/office/powerpoint/2010/main" val="1593261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4C85C7B-F98F-416F-B2FB-7EA7AD309A68}" type="datetime1">
              <a:rPr lang="en-US" smtClean="0"/>
              <a:t>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040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CE0B58-2119-42E0-B61C-FC615355DE3E}" type="datetime1">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35407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75BF5D-FD3E-408D-843C-573CCEA2A1D7}" type="datetime1">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50183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A79DA6-044B-5546-BB27-B255EDA7F661}"/>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11452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8DBE-5BC1-6042-8EDC-001495587F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37F6E-BD39-8144-AD78-E3182257E6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F9C1B-2893-DC40-9FDA-BC104EEBA2C4}"/>
              </a:ext>
            </a:extLst>
          </p:cNvPr>
          <p:cNvSpPr>
            <a:spLocks noGrp="1"/>
          </p:cNvSpPr>
          <p:nvPr>
            <p:ph type="dt" sz="half" idx="10"/>
          </p:nvPr>
        </p:nvSpPr>
        <p:spPr/>
        <p:txBody>
          <a:bodyPr/>
          <a:lstStyle/>
          <a:p>
            <a:fld id="{F0774A3C-A21B-42FE-BAC2-8A26DB0EB26D}" type="datetime1">
              <a:rPr lang="en-US" smtClean="0"/>
              <a:t>2/7/2020</a:t>
            </a:fld>
            <a:endParaRPr lang="en-US" dirty="0"/>
          </a:p>
        </p:txBody>
      </p:sp>
      <p:sp>
        <p:nvSpPr>
          <p:cNvPr id="5" name="Footer Placeholder 4">
            <a:extLst>
              <a:ext uri="{FF2B5EF4-FFF2-40B4-BE49-F238E27FC236}">
                <a16:creationId xmlns:a16="http://schemas.microsoft.com/office/drawing/2014/main" id="{09108807-DE07-C544-B832-420954823C02}"/>
              </a:ext>
            </a:extLst>
          </p:cNvPr>
          <p:cNvSpPr>
            <a:spLocks noGrp="1"/>
          </p:cNvSpPr>
          <p:nvPr>
            <p:ph type="ftr" sz="quarter" idx="11"/>
          </p:nvPr>
        </p:nvSpPr>
        <p:spPr/>
        <p:txBody>
          <a:bodyPr/>
          <a:lstStyle/>
          <a:p>
            <a:r>
              <a:rPr lang="en-US"/>
              <a:t>2018 Farm Bill Training</a:t>
            </a:r>
            <a:endParaRPr lang="en-US" dirty="0"/>
          </a:p>
        </p:txBody>
      </p:sp>
      <p:sp>
        <p:nvSpPr>
          <p:cNvPr id="6" name="Slide Number Placeholder 5">
            <a:extLst>
              <a:ext uri="{FF2B5EF4-FFF2-40B4-BE49-F238E27FC236}">
                <a16:creationId xmlns:a16="http://schemas.microsoft.com/office/drawing/2014/main" id="{4D329773-E0AE-944D-AB47-E17DAD3B22A3}"/>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123850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9C5E-9C4C-A243-82FE-44DA1BFF4F7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4D4BD9-D054-C74F-A97B-AE2D1777FB4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8855CC-CAC1-304C-91B3-B71FE24F8189}"/>
              </a:ext>
            </a:extLst>
          </p:cNvPr>
          <p:cNvSpPr>
            <a:spLocks noGrp="1"/>
          </p:cNvSpPr>
          <p:nvPr>
            <p:ph type="dt" sz="half" idx="10"/>
          </p:nvPr>
        </p:nvSpPr>
        <p:spPr/>
        <p:txBody>
          <a:bodyPr/>
          <a:lstStyle/>
          <a:p>
            <a:fld id="{74DF9689-EEAD-4FC0-BDDD-DAF4BB2B868C}" type="datetime1">
              <a:rPr lang="en-US" smtClean="0"/>
              <a:t>2/7/2020</a:t>
            </a:fld>
            <a:endParaRPr lang="en-US" dirty="0"/>
          </a:p>
        </p:txBody>
      </p:sp>
      <p:sp>
        <p:nvSpPr>
          <p:cNvPr id="5" name="Footer Placeholder 4">
            <a:extLst>
              <a:ext uri="{FF2B5EF4-FFF2-40B4-BE49-F238E27FC236}">
                <a16:creationId xmlns:a16="http://schemas.microsoft.com/office/drawing/2014/main" id="{AE7417D0-7790-AD45-BF2E-9DBDC14A70F0}"/>
              </a:ext>
            </a:extLst>
          </p:cNvPr>
          <p:cNvSpPr>
            <a:spLocks noGrp="1"/>
          </p:cNvSpPr>
          <p:nvPr>
            <p:ph type="ftr" sz="quarter" idx="11"/>
          </p:nvPr>
        </p:nvSpPr>
        <p:spPr/>
        <p:txBody>
          <a:bodyPr/>
          <a:lstStyle/>
          <a:p>
            <a:r>
              <a:rPr lang="en-US"/>
              <a:t>2018 Farm Bill Training</a:t>
            </a:r>
            <a:endParaRPr lang="en-US" dirty="0"/>
          </a:p>
        </p:txBody>
      </p:sp>
      <p:sp>
        <p:nvSpPr>
          <p:cNvPr id="6" name="Slide Number Placeholder 5">
            <a:extLst>
              <a:ext uri="{FF2B5EF4-FFF2-40B4-BE49-F238E27FC236}">
                <a16:creationId xmlns:a16="http://schemas.microsoft.com/office/drawing/2014/main" id="{BD649C1B-BE7F-5F4E-9D16-55C2CC6EAF36}"/>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2570636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50C9-8318-734E-B315-74DB1677F7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0DE17C-BF0A-2449-8767-825B88D10F81}"/>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A88884-FF1F-E548-BE9E-F2E6CBCCC6D9}"/>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9C4CE-7492-414E-8221-D9A58798A94B}"/>
              </a:ext>
            </a:extLst>
          </p:cNvPr>
          <p:cNvSpPr>
            <a:spLocks noGrp="1"/>
          </p:cNvSpPr>
          <p:nvPr>
            <p:ph type="dt" sz="half" idx="10"/>
          </p:nvPr>
        </p:nvSpPr>
        <p:spPr/>
        <p:txBody>
          <a:bodyPr/>
          <a:lstStyle/>
          <a:p>
            <a:fld id="{C731328B-F0C1-47D7-9A02-F1F7A159663C}" type="datetime1">
              <a:rPr lang="en-US" smtClean="0"/>
              <a:t>2/7/2020</a:t>
            </a:fld>
            <a:endParaRPr lang="en-US" dirty="0"/>
          </a:p>
        </p:txBody>
      </p:sp>
      <p:sp>
        <p:nvSpPr>
          <p:cNvPr id="6" name="Footer Placeholder 5">
            <a:extLst>
              <a:ext uri="{FF2B5EF4-FFF2-40B4-BE49-F238E27FC236}">
                <a16:creationId xmlns:a16="http://schemas.microsoft.com/office/drawing/2014/main" id="{85377E83-190E-FA4B-886B-48D5C63C40E0}"/>
              </a:ext>
            </a:extLst>
          </p:cNvPr>
          <p:cNvSpPr>
            <a:spLocks noGrp="1"/>
          </p:cNvSpPr>
          <p:nvPr>
            <p:ph type="ftr" sz="quarter" idx="11"/>
          </p:nvPr>
        </p:nvSpPr>
        <p:spPr/>
        <p:txBody>
          <a:bodyPr/>
          <a:lstStyle/>
          <a:p>
            <a:r>
              <a:rPr lang="en-US"/>
              <a:t>2018 Farm Bill Training</a:t>
            </a:r>
            <a:endParaRPr lang="en-US" dirty="0"/>
          </a:p>
        </p:txBody>
      </p:sp>
      <p:sp>
        <p:nvSpPr>
          <p:cNvPr id="7" name="Slide Number Placeholder 6">
            <a:extLst>
              <a:ext uri="{FF2B5EF4-FFF2-40B4-BE49-F238E27FC236}">
                <a16:creationId xmlns:a16="http://schemas.microsoft.com/office/drawing/2014/main" id="{FF9E5E8E-255E-0E45-9023-4C707BC0CDF0}"/>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2376392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A8D0-B3BA-4D45-B40B-2360204639B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19ABEF-F249-644C-B870-E3C0331EBEF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62FDE5-F1C4-424B-BCDC-73DE159157AC}"/>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5DD37-AC13-3645-9206-F646420FB13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A186C1-5B87-9C46-9D0C-8EEFC2D329D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4FC8A5-E398-D342-8A7D-0487B07F4427}"/>
              </a:ext>
            </a:extLst>
          </p:cNvPr>
          <p:cNvSpPr>
            <a:spLocks noGrp="1"/>
          </p:cNvSpPr>
          <p:nvPr>
            <p:ph type="dt" sz="half" idx="10"/>
          </p:nvPr>
        </p:nvSpPr>
        <p:spPr/>
        <p:txBody>
          <a:bodyPr/>
          <a:lstStyle/>
          <a:p>
            <a:fld id="{ABC4C1F2-3482-4A70-82BB-836AAD6E0715}" type="datetime1">
              <a:rPr lang="en-US" smtClean="0"/>
              <a:t>2/7/2020</a:t>
            </a:fld>
            <a:endParaRPr lang="en-US" dirty="0"/>
          </a:p>
        </p:txBody>
      </p:sp>
      <p:sp>
        <p:nvSpPr>
          <p:cNvPr id="8" name="Footer Placeholder 7">
            <a:extLst>
              <a:ext uri="{FF2B5EF4-FFF2-40B4-BE49-F238E27FC236}">
                <a16:creationId xmlns:a16="http://schemas.microsoft.com/office/drawing/2014/main" id="{ADCA0885-1FD2-5B42-8D66-CB421E481E9F}"/>
              </a:ext>
            </a:extLst>
          </p:cNvPr>
          <p:cNvSpPr>
            <a:spLocks noGrp="1"/>
          </p:cNvSpPr>
          <p:nvPr>
            <p:ph type="ftr" sz="quarter" idx="11"/>
          </p:nvPr>
        </p:nvSpPr>
        <p:spPr/>
        <p:txBody>
          <a:bodyPr/>
          <a:lstStyle/>
          <a:p>
            <a:r>
              <a:rPr lang="en-US"/>
              <a:t>2018 Farm Bill Training</a:t>
            </a:r>
            <a:endParaRPr lang="en-US" dirty="0"/>
          </a:p>
        </p:txBody>
      </p:sp>
      <p:sp>
        <p:nvSpPr>
          <p:cNvPr id="9" name="Slide Number Placeholder 8">
            <a:extLst>
              <a:ext uri="{FF2B5EF4-FFF2-40B4-BE49-F238E27FC236}">
                <a16:creationId xmlns:a16="http://schemas.microsoft.com/office/drawing/2014/main" id="{4F334611-88C5-4643-81E2-ED2F70161C9A}"/>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3534106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200" b="1" cap="all">
                <a:solidFill>
                  <a:srgbClr val="F4702F"/>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522D8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cxnSp>
        <p:nvCxnSpPr>
          <p:cNvPr id="7" name="Straight Connector 6"/>
          <p:cNvCxnSpPr/>
          <p:nvPr userDrawn="1"/>
        </p:nvCxnSpPr>
        <p:spPr>
          <a:xfrm>
            <a:off x="838201" y="4406900"/>
            <a:ext cx="7656513" cy="0"/>
          </a:xfrm>
          <a:prstGeom prst="line">
            <a:avLst/>
          </a:prstGeom>
          <a:ln w="12700">
            <a:solidFill>
              <a:srgbClr val="522D80"/>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Tree>
    <p:extLst>
      <p:ext uri="{BB962C8B-B14F-4D97-AF65-F5344CB8AC3E}">
        <p14:creationId xmlns:p14="http://schemas.microsoft.com/office/powerpoint/2010/main" val="1789174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156B-4396-4C4D-94AA-7A8B654965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51DC19-5553-554B-8169-B97F17FE620F}"/>
              </a:ext>
            </a:extLst>
          </p:cNvPr>
          <p:cNvSpPr>
            <a:spLocks noGrp="1"/>
          </p:cNvSpPr>
          <p:nvPr>
            <p:ph type="dt" sz="half" idx="10"/>
          </p:nvPr>
        </p:nvSpPr>
        <p:spPr/>
        <p:txBody>
          <a:bodyPr/>
          <a:lstStyle/>
          <a:p>
            <a:fld id="{9318A57E-7097-4B01-BE17-47A653309D2C}" type="datetime1">
              <a:rPr lang="en-US" smtClean="0"/>
              <a:t>2/7/2020</a:t>
            </a:fld>
            <a:endParaRPr lang="en-US" dirty="0"/>
          </a:p>
        </p:txBody>
      </p:sp>
      <p:sp>
        <p:nvSpPr>
          <p:cNvPr id="4" name="Footer Placeholder 3">
            <a:extLst>
              <a:ext uri="{FF2B5EF4-FFF2-40B4-BE49-F238E27FC236}">
                <a16:creationId xmlns:a16="http://schemas.microsoft.com/office/drawing/2014/main" id="{45198C20-41F3-964D-B70C-8F2CCC98C2EF}"/>
              </a:ext>
            </a:extLst>
          </p:cNvPr>
          <p:cNvSpPr>
            <a:spLocks noGrp="1"/>
          </p:cNvSpPr>
          <p:nvPr>
            <p:ph type="ftr" sz="quarter" idx="11"/>
          </p:nvPr>
        </p:nvSpPr>
        <p:spPr/>
        <p:txBody>
          <a:bodyPr/>
          <a:lstStyle/>
          <a:p>
            <a:r>
              <a:rPr lang="en-US"/>
              <a:t>2018 Farm Bill Training</a:t>
            </a:r>
            <a:endParaRPr lang="en-US" dirty="0"/>
          </a:p>
        </p:txBody>
      </p:sp>
      <p:sp>
        <p:nvSpPr>
          <p:cNvPr id="5" name="Slide Number Placeholder 4">
            <a:extLst>
              <a:ext uri="{FF2B5EF4-FFF2-40B4-BE49-F238E27FC236}">
                <a16:creationId xmlns:a16="http://schemas.microsoft.com/office/drawing/2014/main" id="{D23839E4-3B22-CF42-B8B7-751716C6334E}"/>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2388474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E0A191-1B52-2447-9A97-AB091B1B452D}"/>
              </a:ext>
            </a:extLst>
          </p:cNvPr>
          <p:cNvSpPr>
            <a:spLocks noGrp="1"/>
          </p:cNvSpPr>
          <p:nvPr>
            <p:ph type="dt" sz="half" idx="10"/>
          </p:nvPr>
        </p:nvSpPr>
        <p:spPr/>
        <p:txBody>
          <a:bodyPr/>
          <a:lstStyle/>
          <a:p>
            <a:fld id="{A4FEBF51-8C0C-4EBB-B59C-84EF2E29FA1E}" type="datetime1">
              <a:rPr lang="en-US" smtClean="0"/>
              <a:t>2/7/2020</a:t>
            </a:fld>
            <a:endParaRPr lang="en-US" dirty="0"/>
          </a:p>
        </p:txBody>
      </p:sp>
      <p:sp>
        <p:nvSpPr>
          <p:cNvPr id="3" name="Footer Placeholder 2">
            <a:extLst>
              <a:ext uri="{FF2B5EF4-FFF2-40B4-BE49-F238E27FC236}">
                <a16:creationId xmlns:a16="http://schemas.microsoft.com/office/drawing/2014/main" id="{84A17C0D-0EC1-DE4B-A723-4D177E73F8BF}"/>
              </a:ext>
            </a:extLst>
          </p:cNvPr>
          <p:cNvSpPr>
            <a:spLocks noGrp="1"/>
          </p:cNvSpPr>
          <p:nvPr>
            <p:ph type="ftr" sz="quarter" idx="11"/>
          </p:nvPr>
        </p:nvSpPr>
        <p:spPr/>
        <p:txBody>
          <a:bodyPr/>
          <a:lstStyle/>
          <a:p>
            <a:r>
              <a:rPr lang="en-US"/>
              <a:t>2018 Farm Bill Training</a:t>
            </a:r>
            <a:endParaRPr lang="en-US" dirty="0"/>
          </a:p>
        </p:txBody>
      </p:sp>
      <p:sp>
        <p:nvSpPr>
          <p:cNvPr id="4" name="Slide Number Placeholder 3">
            <a:extLst>
              <a:ext uri="{FF2B5EF4-FFF2-40B4-BE49-F238E27FC236}">
                <a16:creationId xmlns:a16="http://schemas.microsoft.com/office/drawing/2014/main" id="{8A2084B8-056F-D444-90C0-DFFF33DAF2D3}"/>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2826628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9388C-658C-AA4A-AE20-850A248201C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223F79-EF56-1649-AEBE-68225AB95C8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CA0D9-769E-9245-B2C9-B3817C953F8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E4A144-9DE1-3943-BD5B-9D15B72F2A6D}"/>
              </a:ext>
            </a:extLst>
          </p:cNvPr>
          <p:cNvSpPr>
            <a:spLocks noGrp="1"/>
          </p:cNvSpPr>
          <p:nvPr>
            <p:ph type="dt" sz="half" idx="10"/>
          </p:nvPr>
        </p:nvSpPr>
        <p:spPr/>
        <p:txBody>
          <a:bodyPr/>
          <a:lstStyle/>
          <a:p>
            <a:fld id="{EF65BFE5-B2A4-48EB-A2B0-7ADFC399CD8E}" type="datetime1">
              <a:rPr lang="en-US" smtClean="0"/>
              <a:t>2/7/2020</a:t>
            </a:fld>
            <a:endParaRPr lang="en-US" dirty="0"/>
          </a:p>
        </p:txBody>
      </p:sp>
      <p:sp>
        <p:nvSpPr>
          <p:cNvPr id="6" name="Footer Placeholder 5">
            <a:extLst>
              <a:ext uri="{FF2B5EF4-FFF2-40B4-BE49-F238E27FC236}">
                <a16:creationId xmlns:a16="http://schemas.microsoft.com/office/drawing/2014/main" id="{DF79AE84-7BFB-A24E-8CEC-877BE53D088D}"/>
              </a:ext>
            </a:extLst>
          </p:cNvPr>
          <p:cNvSpPr>
            <a:spLocks noGrp="1"/>
          </p:cNvSpPr>
          <p:nvPr>
            <p:ph type="ftr" sz="quarter" idx="11"/>
          </p:nvPr>
        </p:nvSpPr>
        <p:spPr/>
        <p:txBody>
          <a:bodyPr/>
          <a:lstStyle/>
          <a:p>
            <a:r>
              <a:rPr lang="en-US"/>
              <a:t>2018 Farm Bill Training</a:t>
            </a:r>
            <a:endParaRPr lang="en-US" dirty="0"/>
          </a:p>
        </p:txBody>
      </p:sp>
      <p:sp>
        <p:nvSpPr>
          <p:cNvPr id="7" name="Slide Number Placeholder 6">
            <a:extLst>
              <a:ext uri="{FF2B5EF4-FFF2-40B4-BE49-F238E27FC236}">
                <a16:creationId xmlns:a16="http://schemas.microsoft.com/office/drawing/2014/main" id="{C5758B45-C2B7-FD4C-8892-2DF57987B839}"/>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3855838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15B3-BD0A-FA4C-9D2C-B8A8D18C75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E964A9-3F04-1C4B-B0B1-18B58965E93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2BBA437-2BE4-F544-8111-1B16CA6B32F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5ECDC4-4CC8-E242-BBD3-141C2105328B}"/>
              </a:ext>
            </a:extLst>
          </p:cNvPr>
          <p:cNvSpPr>
            <a:spLocks noGrp="1"/>
          </p:cNvSpPr>
          <p:nvPr>
            <p:ph type="dt" sz="half" idx="10"/>
          </p:nvPr>
        </p:nvSpPr>
        <p:spPr/>
        <p:txBody>
          <a:bodyPr/>
          <a:lstStyle/>
          <a:p>
            <a:fld id="{27B4900D-7E88-49AD-BD64-54502F35FC53}" type="datetime1">
              <a:rPr lang="en-US" smtClean="0"/>
              <a:t>2/7/2020</a:t>
            </a:fld>
            <a:endParaRPr lang="en-US" dirty="0"/>
          </a:p>
        </p:txBody>
      </p:sp>
      <p:sp>
        <p:nvSpPr>
          <p:cNvPr id="6" name="Footer Placeholder 5">
            <a:extLst>
              <a:ext uri="{FF2B5EF4-FFF2-40B4-BE49-F238E27FC236}">
                <a16:creationId xmlns:a16="http://schemas.microsoft.com/office/drawing/2014/main" id="{56CFF179-0949-884E-8B2D-CC017F588D02}"/>
              </a:ext>
            </a:extLst>
          </p:cNvPr>
          <p:cNvSpPr>
            <a:spLocks noGrp="1"/>
          </p:cNvSpPr>
          <p:nvPr>
            <p:ph type="ftr" sz="quarter" idx="11"/>
          </p:nvPr>
        </p:nvSpPr>
        <p:spPr/>
        <p:txBody>
          <a:bodyPr/>
          <a:lstStyle/>
          <a:p>
            <a:r>
              <a:rPr lang="en-US"/>
              <a:t>2018 Farm Bill Training</a:t>
            </a:r>
            <a:endParaRPr lang="en-US" dirty="0"/>
          </a:p>
        </p:txBody>
      </p:sp>
      <p:sp>
        <p:nvSpPr>
          <p:cNvPr id="7" name="Slide Number Placeholder 6">
            <a:extLst>
              <a:ext uri="{FF2B5EF4-FFF2-40B4-BE49-F238E27FC236}">
                <a16:creationId xmlns:a16="http://schemas.microsoft.com/office/drawing/2014/main" id="{4D51B0E9-8EBF-D645-9F28-40DE8B531412}"/>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2050320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FAC2-885D-4F47-A545-85EA468A8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5123D4-3F36-E14D-A24A-6EB54AA154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12BF2-6AB2-5F4A-A3B4-525A73373BB8}"/>
              </a:ext>
            </a:extLst>
          </p:cNvPr>
          <p:cNvSpPr>
            <a:spLocks noGrp="1"/>
          </p:cNvSpPr>
          <p:nvPr>
            <p:ph type="dt" sz="half" idx="10"/>
          </p:nvPr>
        </p:nvSpPr>
        <p:spPr/>
        <p:txBody>
          <a:bodyPr/>
          <a:lstStyle/>
          <a:p>
            <a:fld id="{C33A7CB7-3B8E-4342-8165-96494CA01D14}" type="datetime1">
              <a:rPr lang="en-US" smtClean="0"/>
              <a:t>2/7/2020</a:t>
            </a:fld>
            <a:endParaRPr lang="en-US" dirty="0"/>
          </a:p>
        </p:txBody>
      </p:sp>
      <p:sp>
        <p:nvSpPr>
          <p:cNvPr id="5" name="Footer Placeholder 4">
            <a:extLst>
              <a:ext uri="{FF2B5EF4-FFF2-40B4-BE49-F238E27FC236}">
                <a16:creationId xmlns:a16="http://schemas.microsoft.com/office/drawing/2014/main" id="{7DDB567F-7B57-C64C-BBA1-934F4BF12792}"/>
              </a:ext>
            </a:extLst>
          </p:cNvPr>
          <p:cNvSpPr>
            <a:spLocks noGrp="1"/>
          </p:cNvSpPr>
          <p:nvPr>
            <p:ph type="ftr" sz="quarter" idx="11"/>
          </p:nvPr>
        </p:nvSpPr>
        <p:spPr/>
        <p:txBody>
          <a:bodyPr/>
          <a:lstStyle/>
          <a:p>
            <a:r>
              <a:rPr lang="en-US"/>
              <a:t>2018 Farm Bill Training</a:t>
            </a:r>
            <a:endParaRPr lang="en-US" dirty="0"/>
          </a:p>
        </p:txBody>
      </p:sp>
      <p:sp>
        <p:nvSpPr>
          <p:cNvPr id="6" name="Slide Number Placeholder 5">
            <a:extLst>
              <a:ext uri="{FF2B5EF4-FFF2-40B4-BE49-F238E27FC236}">
                <a16:creationId xmlns:a16="http://schemas.microsoft.com/office/drawing/2014/main" id="{F3563245-1892-1246-8118-B264C2EA8F56}"/>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4083909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FFC41A-BC6A-BB44-AEF6-24A841A614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995E97-28C3-7B4C-9EE4-4033A0D8FD9C}"/>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1860E-9FDD-1F4A-94E7-B25E7F1106DF}"/>
              </a:ext>
            </a:extLst>
          </p:cNvPr>
          <p:cNvSpPr>
            <a:spLocks noGrp="1"/>
          </p:cNvSpPr>
          <p:nvPr>
            <p:ph type="dt" sz="half" idx="10"/>
          </p:nvPr>
        </p:nvSpPr>
        <p:spPr/>
        <p:txBody>
          <a:bodyPr/>
          <a:lstStyle/>
          <a:p>
            <a:fld id="{CCA07703-2966-4C6D-AC81-8B938584E20E}" type="datetime1">
              <a:rPr lang="en-US" smtClean="0"/>
              <a:t>2/7/2020</a:t>
            </a:fld>
            <a:endParaRPr lang="en-US" dirty="0"/>
          </a:p>
        </p:txBody>
      </p:sp>
      <p:sp>
        <p:nvSpPr>
          <p:cNvPr id="5" name="Footer Placeholder 4">
            <a:extLst>
              <a:ext uri="{FF2B5EF4-FFF2-40B4-BE49-F238E27FC236}">
                <a16:creationId xmlns:a16="http://schemas.microsoft.com/office/drawing/2014/main" id="{32CBE966-BC88-374B-97F7-99B0DC3B841D}"/>
              </a:ext>
            </a:extLst>
          </p:cNvPr>
          <p:cNvSpPr>
            <a:spLocks noGrp="1"/>
          </p:cNvSpPr>
          <p:nvPr>
            <p:ph type="ftr" sz="quarter" idx="11"/>
          </p:nvPr>
        </p:nvSpPr>
        <p:spPr/>
        <p:txBody>
          <a:bodyPr/>
          <a:lstStyle/>
          <a:p>
            <a:r>
              <a:rPr lang="en-US"/>
              <a:t>2018 Farm Bill Training</a:t>
            </a:r>
            <a:endParaRPr lang="en-US" dirty="0"/>
          </a:p>
        </p:txBody>
      </p:sp>
      <p:sp>
        <p:nvSpPr>
          <p:cNvPr id="6" name="Slide Number Placeholder 5">
            <a:extLst>
              <a:ext uri="{FF2B5EF4-FFF2-40B4-BE49-F238E27FC236}">
                <a16:creationId xmlns:a16="http://schemas.microsoft.com/office/drawing/2014/main" id="{46D5C712-1161-4941-ABC8-B2B8235B5A3C}"/>
              </a:ext>
            </a:extLst>
          </p:cNvPr>
          <p:cNvSpPr>
            <a:spLocks noGrp="1"/>
          </p:cNvSpPr>
          <p:nvPr>
            <p:ph type="sldNum" sz="quarter" idx="12"/>
          </p:nvPr>
        </p:nvSpPr>
        <p:spPr/>
        <p:txBody>
          <a:bodyPr/>
          <a:lstStyle/>
          <a:p>
            <a:fld id="{EDA651A5-21B8-D54C-92E5-5F9F9C2B5CCC}" type="slidenum">
              <a:rPr lang="en-US" smtClean="0"/>
              <a:t>‹#›</a:t>
            </a:fld>
            <a:endParaRPr lang="en-US" dirty="0"/>
          </a:p>
        </p:txBody>
      </p:sp>
    </p:spTree>
    <p:extLst>
      <p:ext uri="{BB962C8B-B14F-4D97-AF65-F5344CB8AC3E}">
        <p14:creationId xmlns:p14="http://schemas.microsoft.com/office/powerpoint/2010/main" val="2504044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0600" y="152400"/>
            <a:ext cx="7696200" cy="990600"/>
          </a:xfrm>
        </p:spPr>
        <p:txBody>
          <a:bodyPr/>
          <a:lstStyle/>
          <a:p>
            <a:r>
              <a:rPr lang="en-US" dirty="0"/>
              <a:t>Click to add title text</a:t>
            </a:r>
          </a:p>
        </p:txBody>
      </p:sp>
      <p:sp>
        <p:nvSpPr>
          <p:cNvPr id="8" name="Content Placeholder 2"/>
          <p:cNvSpPr>
            <a:spLocks noGrp="1"/>
          </p:cNvSpPr>
          <p:nvPr>
            <p:ph idx="1"/>
          </p:nvPr>
        </p:nvSpPr>
        <p:spPr>
          <a:xfrm>
            <a:off x="990600" y="1600200"/>
            <a:ext cx="7696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990600" y="6356350"/>
            <a:ext cx="2286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E7842D-CE4F-490A-9FAA-59264ECB9CCB}"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Footer Placeholder 4"/>
          <p:cNvSpPr>
            <a:spLocks noGrp="1"/>
          </p:cNvSpPr>
          <p:nvPr>
            <p:ph type="ftr" sz="quarter" idx="3"/>
          </p:nvPr>
        </p:nvSpPr>
        <p:spPr>
          <a:xfrm>
            <a:off x="34290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2018 Farm Bill Training</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65D01C-A065-40AD-807B-2B76ED2D9F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60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686800" cy="685800"/>
          </a:xfrm>
        </p:spPr>
        <p:txBody>
          <a:bodyPr/>
          <a:lstStyle>
            <a:lvl1pPr>
              <a:defRPr sz="3200"/>
            </a:lvl1pPr>
          </a:lstStyle>
          <a:p>
            <a:r>
              <a:rPr lang="en-US"/>
              <a:t>Click to edit Master title style</a:t>
            </a:r>
            <a:endParaRPr lang="en-US" dirty="0"/>
          </a:p>
        </p:txBody>
      </p:sp>
      <p:sp>
        <p:nvSpPr>
          <p:cNvPr id="3" name="Content Placeholder 2"/>
          <p:cNvSpPr>
            <a:spLocks noGrp="1"/>
          </p:cNvSpPr>
          <p:nvPr>
            <p:ph sz="half" idx="1"/>
          </p:nvPr>
        </p:nvSpPr>
        <p:spPr>
          <a:xfrm>
            <a:off x="228600" y="1752600"/>
            <a:ext cx="4267200" cy="4800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4648200" y="1752600"/>
            <a:ext cx="4267200" cy="4800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Tree>
    <p:extLst>
      <p:ext uri="{BB962C8B-B14F-4D97-AF65-F5344CB8AC3E}">
        <p14:creationId xmlns:p14="http://schemas.microsoft.com/office/powerpoint/2010/main" val="60121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686800" cy="612648"/>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233680" y="1676400"/>
            <a:ext cx="4263708" cy="4572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2316162"/>
            <a:ext cx="4268788" cy="4242576"/>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sp>
        <p:nvSpPr>
          <p:cNvPr id="5" name="Text Placeholder 4"/>
          <p:cNvSpPr>
            <a:spLocks noGrp="1"/>
          </p:cNvSpPr>
          <p:nvPr>
            <p:ph type="body" sz="quarter" idx="3"/>
          </p:nvPr>
        </p:nvSpPr>
        <p:spPr>
          <a:xfrm>
            <a:off x="4645026" y="1676400"/>
            <a:ext cx="4260215" cy="4572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316162"/>
            <a:ext cx="4270375" cy="4237038"/>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Tree>
    <p:extLst>
      <p:ext uri="{BB962C8B-B14F-4D97-AF65-F5344CB8AC3E}">
        <p14:creationId xmlns:p14="http://schemas.microsoft.com/office/powerpoint/2010/main" val="1900675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2971800"/>
            <a:ext cx="8686800" cy="685800"/>
          </a:xfrm>
        </p:spPr>
        <p:txBody>
          <a:bodyPr/>
          <a:lstStyle>
            <a:lvl1pPr>
              <a:defRPr sz="4400" b="1" cap="all" baseline="0">
                <a:solidFill>
                  <a:srgbClr val="F4702F"/>
                </a:solidFill>
              </a:defRPr>
            </a:lvl1pPr>
          </a:lstStyle>
          <a:p>
            <a:r>
              <a:rPr lang="en-US" dirty="0"/>
              <a:t>Click to edit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Tree>
    <p:extLst>
      <p:ext uri="{BB962C8B-B14F-4D97-AF65-F5344CB8AC3E}">
        <p14:creationId xmlns:p14="http://schemas.microsoft.com/office/powerpoint/2010/main" val="3910328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Tree>
    <p:extLst>
      <p:ext uri="{BB962C8B-B14F-4D97-AF65-F5344CB8AC3E}">
        <p14:creationId xmlns:p14="http://schemas.microsoft.com/office/powerpoint/2010/main" val="384769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6118" y="990602"/>
            <a:ext cx="3150553" cy="729919"/>
          </a:xfrm>
        </p:spPr>
        <p:txBody>
          <a:bodyPr anchor="b"/>
          <a:lstStyle>
            <a:lvl1pPr algn="l">
              <a:defRPr sz="1400" b="1"/>
            </a:lvl1pPr>
          </a:lstStyle>
          <a:p>
            <a:r>
              <a:rPr lang="en-US" dirty="0"/>
              <a:t>Click to </a:t>
            </a:r>
            <a:r>
              <a:rPr lang="en-US"/>
              <a:t>edit master </a:t>
            </a:r>
            <a:r>
              <a:rPr lang="en-US" dirty="0"/>
              <a:t>title style</a:t>
            </a:r>
          </a:p>
        </p:txBody>
      </p:sp>
      <p:sp>
        <p:nvSpPr>
          <p:cNvPr id="3" name="Content Placeholder 2"/>
          <p:cNvSpPr>
            <a:spLocks noGrp="1"/>
          </p:cNvSpPr>
          <p:nvPr>
            <p:ph idx="1"/>
          </p:nvPr>
        </p:nvSpPr>
        <p:spPr>
          <a:xfrm>
            <a:off x="228601" y="990600"/>
            <a:ext cx="5340350" cy="548640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5755958" y="1828799"/>
            <a:ext cx="3160713" cy="4648201"/>
          </a:xfrm>
        </p:spPr>
        <p:txBody>
          <a:bodyPr/>
          <a:lstStyle>
            <a:lvl1pPr marL="0" indent="0">
              <a:buNone/>
              <a:defRPr sz="11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1" y="126449"/>
            <a:ext cx="1823720" cy="457753"/>
          </a:xfrm>
          <a:prstGeom prst="rect">
            <a:avLst/>
          </a:prstGeom>
        </p:spPr>
      </p:pic>
    </p:spTree>
    <p:extLst>
      <p:ext uri="{BB962C8B-B14F-4D97-AF65-F5344CB8AC3E}">
        <p14:creationId xmlns:p14="http://schemas.microsoft.com/office/powerpoint/2010/main" val="1325287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1295400"/>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228600" y="2209801"/>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6702552"/>
            <a:ext cx="9152467" cy="155592"/>
          </a:xfrm>
          <a:prstGeom prst="rect">
            <a:avLst/>
          </a:prstGeom>
        </p:spPr>
      </p:pic>
      <p:sp>
        <p:nvSpPr>
          <p:cNvPr id="5" name="Rectangle 4"/>
          <p:cNvSpPr/>
          <p:nvPr userDrawn="1"/>
        </p:nvSpPr>
        <p:spPr>
          <a:xfrm>
            <a:off x="-228600" y="-152400"/>
            <a:ext cx="9753600" cy="838200"/>
          </a:xfrm>
          <a:prstGeom prst="rect">
            <a:avLst/>
          </a:prstGeom>
          <a:solidFill>
            <a:srgbClr val="52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228600" y="718268"/>
            <a:ext cx="9753600" cy="119932"/>
          </a:xfrm>
          <a:prstGeom prst="rect">
            <a:avLst/>
          </a:prstGeom>
          <a:solidFill>
            <a:srgbClr val="F4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46279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1" fontAlgn="base" hangingPunct="1">
        <a:spcBef>
          <a:spcPct val="0"/>
        </a:spcBef>
        <a:spcAft>
          <a:spcPct val="0"/>
        </a:spcAft>
        <a:defRPr sz="3600">
          <a:solidFill>
            <a:schemeClr val="tx2"/>
          </a:solidFill>
          <a:latin typeface="Verdana" charset="0"/>
          <a:ea typeface="Verdana" charset="0"/>
          <a:cs typeface="Verdana" charset="0"/>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0" indent="0" algn="l" rtl="0" eaLnBrk="1" fontAlgn="base" hangingPunct="1">
        <a:spcBef>
          <a:spcPct val="20000"/>
        </a:spcBef>
        <a:spcAft>
          <a:spcPct val="0"/>
        </a:spcAft>
        <a:buNone/>
        <a:defRPr sz="2800">
          <a:solidFill>
            <a:schemeClr val="tx1"/>
          </a:solidFill>
          <a:latin typeface="Verdana" charset="0"/>
          <a:ea typeface="Verdana" charset="0"/>
          <a:cs typeface="Verdana" charset="0"/>
        </a:defRPr>
      </a:lvl1pPr>
      <a:lvl2pPr marL="457200" indent="0" algn="l" rtl="0" eaLnBrk="1" fontAlgn="base" hangingPunct="1">
        <a:spcBef>
          <a:spcPct val="20000"/>
        </a:spcBef>
        <a:spcAft>
          <a:spcPct val="0"/>
        </a:spcAft>
        <a:buNone/>
        <a:defRPr sz="2400">
          <a:solidFill>
            <a:schemeClr val="tx1"/>
          </a:solidFill>
          <a:latin typeface="Verdana" charset="0"/>
          <a:ea typeface="Verdana" charset="0"/>
          <a:cs typeface="Verdana" charset="0"/>
        </a:defRPr>
      </a:lvl2pPr>
      <a:lvl3pPr marL="914400" indent="0" algn="l" rtl="0" eaLnBrk="1" fontAlgn="base" hangingPunct="1">
        <a:spcBef>
          <a:spcPct val="20000"/>
        </a:spcBef>
        <a:spcAft>
          <a:spcPct val="0"/>
        </a:spcAft>
        <a:buNone/>
        <a:defRPr sz="2000">
          <a:solidFill>
            <a:schemeClr val="tx1"/>
          </a:solidFill>
          <a:latin typeface="Verdana" charset="0"/>
          <a:ea typeface="Verdana" charset="0"/>
          <a:cs typeface="Verdana" charset="0"/>
        </a:defRPr>
      </a:lvl3pPr>
      <a:lvl4pPr marL="1371600" indent="0" algn="l" rtl="0" eaLnBrk="1" fontAlgn="base" hangingPunct="1">
        <a:spcBef>
          <a:spcPct val="20000"/>
        </a:spcBef>
        <a:spcAft>
          <a:spcPct val="0"/>
        </a:spcAft>
        <a:buNone/>
        <a:defRPr sz="1800">
          <a:solidFill>
            <a:schemeClr val="tx1"/>
          </a:solidFill>
          <a:latin typeface="Verdana" charset="0"/>
          <a:ea typeface="Verdana" charset="0"/>
          <a:cs typeface="Verdana" charset="0"/>
        </a:defRPr>
      </a:lvl4pPr>
      <a:lvl5pPr marL="1828800" indent="0" algn="l" rtl="0" eaLnBrk="1" fontAlgn="base" hangingPunct="1">
        <a:spcBef>
          <a:spcPct val="20000"/>
        </a:spcBef>
        <a:spcAft>
          <a:spcPct val="0"/>
        </a:spcAft>
        <a:buNone/>
        <a:defRPr sz="1800">
          <a:solidFill>
            <a:schemeClr val="tx1"/>
          </a:solidFill>
          <a:latin typeface="Verdana" charset="0"/>
          <a:ea typeface="Verdana" charset="0"/>
          <a:cs typeface="Verdana"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8" y="554182"/>
            <a:ext cx="7886699" cy="11740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901371"/>
            <a:ext cx="7886700" cy="45429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560456"/>
            <a:ext cx="2057400" cy="297544"/>
          </a:xfrm>
          <a:prstGeom prst="rect">
            <a:avLst/>
          </a:prstGeom>
        </p:spPr>
        <p:txBody>
          <a:bodyPr vert="horz" lIns="91440" tIns="45720" rIns="91440" bIns="45720" rtlCol="0" anchor="ctr"/>
          <a:lstStyle>
            <a:lvl1pPr algn="l">
              <a:defRPr sz="619">
                <a:solidFill>
                  <a:schemeClr val="bg1"/>
                </a:solidFill>
              </a:defRPr>
            </a:lvl1pPr>
          </a:lstStyle>
          <a:p>
            <a:endParaRPr lang="en-US" dirty="0"/>
          </a:p>
        </p:txBody>
      </p:sp>
      <p:sp>
        <p:nvSpPr>
          <p:cNvPr id="5" name="Footer Placeholder 4"/>
          <p:cNvSpPr>
            <a:spLocks noGrp="1"/>
          </p:cNvSpPr>
          <p:nvPr>
            <p:ph type="ftr" sz="quarter" idx="3"/>
          </p:nvPr>
        </p:nvSpPr>
        <p:spPr>
          <a:xfrm>
            <a:off x="3028950" y="6560461"/>
            <a:ext cx="3086100" cy="297543"/>
          </a:xfrm>
          <a:prstGeom prst="rect">
            <a:avLst/>
          </a:prstGeom>
        </p:spPr>
        <p:txBody>
          <a:bodyPr vert="horz" lIns="91440" tIns="45720" rIns="91440" bIns="45720" rtlCol="0" anchor="ctr"/>
          <a:lstStyle>
            <a:lvl1pPr algn="ctr">
              <a:defRPr sz="619">
                <a:solidFill>
                  <a:schemeClr val="bg1"/>
                </a:solidFill>
              </a:defRPr>
            </a:lvl1pPr>
          </a:lstStyle>
          <a:p>
            <a:endParaRPr lang="en-US" dirty="0"/>
          </a:p>
        </p:txBody>
      </p:sp>
      <p:sp>
        <p:nvSpPr>
          <p:cNvPr id="6" name="Slide Number Placeholder 5"/>
          <p:cNvSpPr>
            <a:spLocks noGrp="1"/>
          </p:cNvSpPr>
          <p:nvPr>
            <p:ph type="sldNum" sz="quarter" idx="4"/>
          </p:nvPr>
        </p:nvSpPr>
        <p:spPr>
          <a:xfrm>
            <a:off x="8665029" y="6560457"/>
            <a:ext cx="402772" cy="297542"/>
          </a:xfrm>
          <a:prstGeom prst="rect">
            <a:avLst/>
          </a:prstGeom>
        </p:spPr>
        <p:txBody>
          <a:bodyPr vert="horz" lIns="91440" tIns="45720" rIns="91440" bIns="45720" rtlCol="0" anchor="ctr"/>
          <a:lstStyle>
            <a:lvl1pPr algn="ctr">
              <a:defRPr sz="788" b="1" i="1">
                <a:solidFill>
                  <a:srgbClr val="002060"/>
                </a:solidFill>
                <a:latin typeface="Gadugi" panose="020B0502040204020203" pitchFamily="34" charset="0"/>
              </a:defRPr>
            </a:lvl1pPr>
          </a:lstStyle>
          <a:p>
            <a:fld id="{53611264-92FF-4BA0-9B40-6319EC56E949}" type="slidenum">
              <a:rPr lang="en-US" smtClean="0"/>
              <a:pPr/>
              <a:t>‹#›</a:t>
            </a:fld>
            <a:endParaRPr lang="en-US" dirty="0"/>
          </a:p>
        </p:txBody>
      </p:sp>
    </p:spTree>
    <p:extLst>
      <p:ext uri="{BB962C8B-B14F-4D97-AF65-F5344CB8AC3E}">
        <p14:creationId xmlns:p14="http://schemas.microsoft.com/office/powerpoint/2010/main" val="367231441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lvl1pPr algn="l" defTabSz="514350" rtl="0" eaLnBrk="1" latinLnBrk="0" hangingPunct="1">
        <a:lnSpc>
          <a:spcPct val="90000"/>
        </a:lnSpc>
        <a:spcBef>
          <a:spcPct val="0"/>
        </a:spcBef>
        <a:buNone/>
        <a:defRPr sz="2475" kern="1200">
          <a:solidFill>
            <a:schemeClr val="tx1"/>
          </a:solidFill>
          <a:latin typeface="Book Antiqua" panose="02040602050305030304" pitchFamily="18" charset="0"/>
          <a:ea typeface="+mj-ea"/>
          <a:cs typeface="+mj-cs"/>
        </a:defRPr>
      </a:lvl1pPr>
    </p:titleStyle>
    <p:bodyStyle>
      <a:lvl1pPr marL="128588" indent="-128588" algn="l" defTabSz="514350" rtl="0" eaLnBrk="1" latinLnBrk="0" hangingPunct="1">
        <a:lnSpc>
          <a:spcPct val="90000"/>
        </a:lnSpc>
        <a:spcBef>
          <a:spcPts val="563"/>
        </a:spcBef>
        <a:buFont typeface="Wingdings 2" pitchFamily="18" charset="2"/>
        <a:buChar char=""/>
        <a:defRPr sz="1575" kern="1200">
          <a:solidFill>
            <a:schemeClr val="tx1"/>
          </a:solidFill>
          <a:latin typeface="Gadugi" panose="020B0502040204020203" pitchFamily="34" charset="0"/>
          <a:ea typeface="+mn-ea"/>
          <a:cs typeface="+mn-cs"/>
        </a:defRPr>
      </a:lvl1pPr>
      <a:lvl2pPr marL="385763" indent="-128588" algn="l" defTabSz="514350" rtl="0" eaLnBrk="1" latinLnBrk="0" hangingPunct="1">
        <a:lnSpc>
          <a:spcPct val="90000"/>
        </a:lnSpc>
        <a:spcBef>
          <a:spcPts val="281"/>
        </a:spcBef>
        <a:buFont typeface="Wingdings 2" pitchFamily="18" charset="2"/>
        <a:buChar char=""/>
        <a:defRPr sz="1350" kern="1200">
          <a:solidFill>
            <a:schemeClr val="tx1"/>
          </a:solidFill>
          <a:latin typeface="Corbel" panose="020B0503020204020204" pitchFamily="34" charset="0"/>
          <a:ea typeface="+mn-ea"/>
          <a:cs typeface="+mn-cs"/>
        </a:defRPr>
      </a:lvl2pPr>
      <a:lvl3pPr marL="642938" indent="-128588" algn="l" defTabSz="514350" rtl="0" eaLnBrk="1" latinLnBrk="0" hangingPunct="1">
        <a:lnSpc>
          <a:spcPct val="90000"/>
        </a:lnSpc>
        <a:spcBef>
          <a:spcPts val="281"/>
        </a:spcBef>
        <a:buFont typeface="Wingdings 2" pitchFamily="18" charset="2"/>
        <a:buChar char=""/>
        <a:defRPr sz="1125" kern="1200">
          <a:solidFill>
            <a:schemeClr val="tx1"/>
          </a:solidFill>
          <a:latin typeface="Corbel" panose="020B0503020204020204" pitchFamily="34" charset="0"/>
          <a:ea typeface="+mn-ea"/>
          <a:cs typeface="+mn-cs"/>
        </a:defRPr>
      </a:lvl3pPr>
      <a:lvl4pPr marL="900113"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Corbel" panose="020B0503020204020204" pitchFamily="34" charset="0"/>
          <a:ea typeface="+mn-ea"/>
          <a:cs typeface="+mn-cs"/>
        </a:defRPr>
      </a:lvl4pPr>
      <a:lvl5pPr marL="1157288"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Corbel" panose="020B0503020204020204" pitchFamily="34" charset="0"/>
          <a:ea typeface="+mn-ea"/>
          <a:cs typeface="+mn-cs"/>
        </a:defRPr>
      </a:lvl5pPr>
      <a:lvl6pPr marL="141446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6pPr>
      <a:lvl7pPr marL="167163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7pPr>
      <a:lvl8pPr marL="192881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8pPr>
      <a:lvl9pPr marL="218598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pPr defTabSz="342900"/>
            <a:fld id="{9F3781E4-581F-4B4D-A298-E33750BF5286}" type="datetime1">
              <a:rPr lang="en-US" smtClean="0"/>
              <a:pPr defTabSz="342900"/>
              <a:t>2/6/2020</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pPr defTabSz="342900"/>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pPr defTabSz="342900"/>
            <a:fld id="{4FAB73BC-B049-4115-A692-8D63A059BFB8}" type="slidenum">
              <a:rPr lang="en-US" smtClean="0"/>
              <a:pPr defTabSz="3429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98703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61FFAB-9E49-FB4B-A735-23BEAC75753C}"/>
              </a:ext>
            </a:extLst>
          </p:cNvPr>
          <p:cNvPicPr>
            <a:picLocks noChangeAspect="1"/>
          </p:cNvPicPr>
          <p:nvPr userDrawn="1"/>
        </p:nvPicPr>
        <p:blipFill>
          <a:blip r:embed="rId14"/>
          <a:stretch>
            <a:fillRect/>
          </a:stretch>
        </p:blipFill>
        <p:spPr>
          <a:xfrm>
            <a:off x="28575" y="0"/>
            <a:ext cx="9144000" cy="6858000"/>
          </a:xfrm>
          <a:prstGeom prst="rect">
            <a:avLst/>
          </a:prstGeom>
        </p:spPr>
      </p:pic>
      <p:sp>
        <p:nvSpPr>
          <p:cNvPr id="2" name="Title Placeholder 1">
            <a:extLst>
              <a:ext uri="{FF2B5EF4-FFF2-40B4-BE49-F238E27FC236}">
                <a16:creationId xmlns:a16="http://schemas.microsoft.com/office/drawing/2014/main" id="{56B1E29D-F8BB-6340-99C0-33D5A125B7FA}"/>
              </a:ext>
            </a:extLst>
          </p:cNvPr>
          <p:cNvSpPr>
            <a:spLocks noGrp="1"/>
          </p:cNvSpPr>
          <p:nvPr>
            <p:ph type="title"/>
          </p:nvPr>
        </p:nvSpPr>
        <p:spPr>
          <a:xfrm>
            <a:off x="200025" y="778669"/>
            <a:ext cx="8736806" cy="9120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1BDB0E-C45D-944F-BE99-CD51EDEE306B}"/>
              </a:ext>
            </a:extLst>
          </p:cNvPr>
          <p:cNvSpPr>
            <a:spLocks noGrp="1"/>
          </p:cNvSpPr>
          <p:nvPr>
            <p:ph type="body" idx="1"/>
          </p:nvPr>
        </p:nvSpPr>
        <p:spPr>
          <a:xfrm>
            <a:off x="200025" y="1825625"/>
            <a:ext cx="873680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0596C0-BEC7-7F45-8EE9-084153EE3FBE}"/>
              </a:ext>
            </a:extLst>
          </p:cNvPr>
          <p:cNvSpPr>
            <a:spLocks noGrp="1"/>
          </p:cNvSpPr>
          <p:nvPr>
            <p:ph type="dt" sz="half" idx="2"/>
          </p:nvPr>
        </p:nvSpPr>
        <p:spPr>
          <a:xfrm>
            <a:off x="628650" y="6311900"/>
            <a:ext cx="2057400" cy="252410"/>
          </a:xfrm>
          <a:prstGeom prst="rect">
            <a:avLst/>
          </a:prstGeom>
        </p:spPr>
        <p:txBody>
          <a:bodyPr vert="horz" lIns="91440" tIns="45720" rIns="91440" bIns="45720" rtlCol="0" anchor="ctr"/>
          <a:lstStyle>
            <a:lvl1pPr algn="l">
              <a:defRPr sz="1200">
                <a:solidFill>
                  <a:schemeClr val="tx1">
                    <a:tint val="75000"/>
                  </a:schemeClr>
                </a:solidFill>
              </a:defRPr>
            </a:lvl1pPr>
          </a:lstStyle>
          <a:p>
            <a:fld id="{73C661C5-51E3-4703-82DF-B6BEF9651528}" type="datetime1">
              <a:rPr lang="en-US" smtClean="0"/>
              <a:t>2/7/2020</a:t>
            </a:fld>
            <a:endParaRPr lang="en-US" dirty="0"/>
          </a:p>
        </p:txBody>
      </p:sp>
      <p:sp>
        <p:nvSpPr>
          <p:cNvPr id="5" name="Footer Placeholder 4">
            <a:extLst>
              <a:ext uri="{FF2B5EF4-FFF2-40B4-BE49-F238E27FC236}">
                <a16:creationId xmlns:a16="http://schemas.microsoft.com/office/drawing/2014/main" id="{F282A2C8-1E90-4B4F-91E8-1D3BAFAA0CFC}"/>
              </a:ext>
            </a:extLst>
          </p:cNvPr>
          <p:cNvSpPr>
            <a:spLocks noGrp="1"/>
          </p:cNvSpPr>
          <p:nvPr>
            <p:ph type="ftr" sz="quarter" idx="3"/>
          </p:nvPr>
        </p:nvSpPr>
        <p:spPr>
          <a:xfrm>
            <a:off x="3028950" y="6311900"/>
            <a:ext cx="3086100" cy="25241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2018 Farm Bill Training</a:t>
            </a:r>
            <a:endParaRPr lang="en-US" dirty="0"/>
          </a:p>
        </p:txBody>
      </p:sp>
      <p:sp>
        <p:nvSpPr>
          <p:cNvPr id="6" name="Slide Number Placeholder 5">
            <a:extLst>
              <a:ext uri="{FF2B5EF4-FFF2-40B4-BE49-F238E27FC236}">
                <a16:creationId xmlns:a16="http://schemas.microsoft.com/office/drawing/2014/main" id="{8DE705DA-FE23-B04A-85CE-C69855E2109D}"/>
              </a:ext>
            </a:extLst>
          </p:cNvPr>
          <p:cNvSpPr>
            <a:spLocks noGrp="1"/>
          </p:cNvSpPr>
          <p:nvPr>
            <p:ph type="sldNum" sz="quarter" idx="4"/>
          </p:nvPr>
        </p:nvSpPr>
        <p:spPr>
          <a:xfrm>
            <a:off x="6457950" y="6311900"/>
            <a:ext cx="2057400" cy="252410"/>
          </a:xfrm>
          <a:prstGeom prst="rect">
            <a:avLst/>
          </a:prstGeom>
        </p:spPr>
        <p:txBody>
          <a:bodyPr vert="horz" lIns="91440" tIns="45720" rIns="91440" bIns="45720" rtlCol="0" anchor="ctr"/>
          <a:lstStyle>
            <a:lvl1pPr algn="r">
              <a:defRPr sz="1200">
                <a:solidFill>
                  <a:schemeClr val="tx1">
                    <a:tint val="75000"/>
                  </a:schemeClr>
                </a:solidFill>
              </a:defRPr>
            </a:lvl1pPr>
          </a:lstStyle>
          <a:p>
            <a:fld id="{EDA651A5-21B8-D54C-92E5-5F9F9C2B5CCC}" type="slidenum">
              <a:rPr lang="en-US" smtClean="0"/>
              <a:t>‹#›</a:t>
            </a:fld>
            <a:endParaRPr lang="en-US" dirty="0"/>
          </a:p>
        </p:txBody>
      </p:sp>
    </p:spTree>
    <p:extLst>
      <p:ext uri="{BB962C8B-B14F-4D97-AF65-F5344CB8AC3E}">
        <p14:creationId xmlns:p14="http://schemas.microsoft.com/office/powerpoint/2010/main" val="428189004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p:txStyles>
    <p:titleStyle>
      <a:lvl1pPr algn="l" defTabSz="914400" rtl="0" eaLnBrk="1" latinLnBrk="0" hangingPunct="1">
        <a:lnSpc>
          <a:spcPct val="90000"/>
        </a:lnSpc>
        <a:spcBef>
          <a:spcPct val="0"/>
        </a:spcBef>
        <a:buNone/>
        <a:defRPr sz="4000" b="1" i="0" kern="1200">
          <a:solidFill>
            <a:srgbClr val="70AD4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0C6C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rma.usda.gov/fcic/"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rma.usda.gov/"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clemson.edu/extension/agribusiness" TargetMode="External"/><Relationship Id="rId2" Type="http://schemas.openxmlformats.org/officeDocument/2006/relationships/hyperlink" Target="mailto:nathan5@clemson.edu" TargetMode="Externa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2127" y="2415143"/>
            <a:ext cx="8329340" cy="1508738"/>
          </a:xfrm>
        </p:spPr>
        <p:txBody>
          <a:bodyPr>
            <a:normAutofit/>
          </a:bodyPr>
          <a:lstStyle/>
          <a:p>
            <a:pPr algn="ctr"/>
            <a:r>
              <a:rPr lang="en-US" sz="3600" b="1" dirty="0"/>
              <a:t>Now what about Crop Insurance?</a:t>
            </a:r>
          </a:p>
        </p:txBody>
      </p:sp>
      <p:sp>
        <p:nvSpPr>
          <p:cNvPr id="3" name="Subtitle 2"/>
          <p:cNvSpPr>
            <a:spLocks noGrp="1"/>
          </p:cNvSpPr>
          <p:nvPr>
            <p:ph type="subTitle" idx="1"/>
          </p:nvPr>
        </p:nvSpPr>
        <p:spPr>
          <a:xfrm>
            <a:off x="541867" y="4465121"/>
            <a:ext cx="8221133" cy="2137559"/>
          </a:xfrm>
        </p:spPr>
        <p:txBody>
          <a:bodyPr>
            <a:normAutofit lnSpcReduction="10000"/>
          </a:bodyPr>
          <a:lstStyle/>
          <a:p>
            <a:pPr algn="ctr"/>
            <a:r>
              <a:rPr lang="en-US" dirty="0">
                <a:solidFill>
                  <a:schemeClr val="tx1"/>
                </a:solidFill>
              </a:rPr>
              <a:t>Executive Farm Management</a:t>
            </a:r>
          </a:p>
          <a:p>
            <a:pPr algn="ctr"/>
            <a:r>
              <a:rPr lang="en-US" dirty="0">
                <a:solidFill>
                  <a:schemeClr val="tx1"/>
                </a:solidFill>
              </a:rPr>
              <a:t>February 7, 2020</a:t>
            </a:r>
          </a:p>
          <a:p>
            <a:pPr algn="ctr"/>
            <a:endParaRPr lang="en-US" dirty="0">
              <a:solidFill>
                <a:schemeClr val="tx1"/>
              </a:solidFill>
            </a:endParaRPr>
          </a:p>
          <a:p>
            <a:pPr algn="ctr"/>
            <a:r>
              <a:rPr lang="en-US" dirty="0">
                <a:solidFill>
                  <a:schemeClr val="tx1"/>
                </a:solidFill>
              </a:rPr>
              <a:t>Dr. Nathan B. Smith</a:t>
            </a:r>
          </a:p>
          <a:p>
            <a:pPr algn="ctr"/>
            <a:r>
              <a:rPr lang="en-US" dirty="0">
                <a:solidFill>
                  <a:schemeClr val="tx1"/>
                </a:solidFill>
              </a:rPr>
              <a:t>Extension Professor &amp; Economist</a:t>
            </a:r>
          </a:p>
          <a:p>
            <a:pPr algn="ctr"/>
            <a:r>
              <a:rPr lang="en-US" dirty="0">
                <a:solidFill>
                  <a:schemeClr val="tx1"/>
                </a:solidFill>
              </a:rPr>
              <a:t>Agribusiness Team Program Director</a:t>
            </a:r>
          </a:p>
          <a:p>
            <a:pPr algn="ctr"/>
            <a:endParaRPr lang="en-US" dirty="0">
              <a:solidFill>
                <a:schemeClr val="tx1"/>
              </a:solidFill>
            </a:endParaRPr>
          </a:p>
        </p:txBody>
      </p:sp>
    </p:spTree>
    <p:extLst>
      <p:ext uri="{BB962C8B-B14F-4D97-AF65-F5344CB8AC3E}">
        <p14:creationId xmlns:p14="http://schemas.microsoft.com/office/powerpoint/2010/main" val="3534815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p:txBody>
          <a:bodyPr/>
          <a:lstStyle/>
          <a:p>
            <a:pPr eaLnBrk="1" hangingPunct="1"/>
            <a:r>
              <a:rPr lang="en-US" dirty="0"/>
              <a:t>Why Government Involvement?</a:t>
            </a:r>
          </a:p>
        </p:txBody>
      </p:sp>
      <p:sp>
        <p:nvSpPr>
          <p:cNvPr id="19459" name="Rectangle 1027"/>
          <p:cNvSpPr>
            <a:spLocks noGrp="1" noChangeArrowheads="1"/>
          </p:cNvSpPr>
          <p:nvPr>
            <p:ph type="body" idx="1"/>
          </p:nvPr>
        </p:nvSpPr>
        <p:spPr>
          <a:xfrm>
            <a:off x="457200" y="1600200"/>
            <a:ext cx="8229600" cy="4525963"/>
          </a:xfrm>
        </p:spPr>
        <p:txBody>
          <a:bodyPr>
            <a:noAutofit/>
          </a:bodyPr>
          <a:lstStyle/>
          <a:p>
            <a:pPr marL="342900" indent="-342900">
              <a:buFont typeface="Arial" panose="020B0604020202020204" pitchFamily="34" charset="0"/>
              <a:buChar char="•"/>
            </a:pPr>
            <a:r>
              <a:rPr lang="en-US" sz="2200" dirty="0"/>
              <a:t>Crop Insurance has a long history.</a:t>
            </a:r>
          </a:p>
          <a:p>
            <a:pPr marL="342900" indent="-342900">
              <a:buFont typeface="Arial" panose="020B0604020202020204" pitchFamily="34" charset="0"/>
              <a:buChar char="•"/>
            </a:pPr>
            <a:r>
              <a:rPr lang="en-US" sz="2200" dirty="0"/>
              <a:t>First private policy was for wheat, ended up a major failure.</a:t>
            </a:r>
          </a:p>
          <a:p>
            <a:pPr marL="342900" indent="-342900">
              <a:buFont typeface="Arial" panose="020B0604020202020204" pitchFamily="34" charset="0"/>
              <a:buChar char="•"/>
            </a:pPr>
            <a:r>
              <a:rPr lang="en-US" sz="2200" dirty="0"/>
              <a:t>Agricultural losses were too risky for private companies to insure. </a:t>
            </a:r>
          </a:p>
          <a:p>
            <a:pPr marL="342900" indent="-342900">
              <a:buFont typeface="Arial" panose="020B0604020202020204" pitchFamily="34" charset="0"/>
              <a:buChar char="•"/>
            </a:pPr>
            <a:r>
              <a:rPr lang="en-US" sz="2200" dirty="0"/>
              <a:t>Crop losses tend to be correlated over large areas. </a:t>
            </a:r>
          </a:p>
          <a:p>
            <a:pPr marL="342900" indent="-342900" eaLnBrk="1" hangingPunct="1">
              <a:buFont typeface="Arial" panose="020B0604020202020204" pitchFamily="34" charset="0"/>
              <a:buChar char="•"/>
            </a:pPr>
            <a:r>
              <a:rPr lang="en-US" sz="2200" dirty="0"/>
              <a:t>Market Failure - The large correlated losses prevented commercial development of policies for many years. </a:t>
            </a:r>
          </a:p>
          <a:p>
            <a:pPr marL="800100" lvl="1" indent="-342900" eaLnBrk="1" hangingPunct="1">
              <a:buFont typeface="Arial" panose="020B0604020202020204" pitchFamily="34" charset="0"/>
              <a:buChar char="•"/>
            </a:pPr>
            <a:r>
              <a:rPr lang="en-US" sz="1800" dirty="0"/>
              <a:t>Companies could not cover losses</a:t>
            </a:r>
          </a:p>
          <a:p>
            <a:pPr marL="800100" lvl="1" indent="-342900" eaLnBrk="1" hangingPunct="1">
              <a:buFont typeface="Arial" panose="020B0604020202020204" pitchFamily="34" charset="0"/>
              <a:buChar char="•"/>
            </a:pPr>
            <a:r>
              <a:rPr lang="en-US" sz="1800" dirty="0"/>
              <a:t>Producers could not afford full premiums</a:t>
            </a:r>
          </a:p>
          <a:p>
            <a:pPr marL="342900" indent="-342900">
              <a:buFont typeface="Arial" panose="020B0604020202020204" pitchFamily="34" charset="0"/>
              <a:buChar char="•"/>
            </a:pPr>
            <a:r>
              <a:rPr lang="en-US" sz="2200" dirty="0"/>
              <a:t>Solution was a government subsidized insurance program.</a:t>
            </a:r>
          </a:p>
          <a:p>
            <a:pPr marL="342900" indent="-342900">
              <a:buFont typeface="Arial" panose="020B0604020202020204" pitchFamily="34" charset="0"/>
              <a:buChar char="•"/>
            </a:pPr>
            <a:r>
              <a:rPr lang="en-US" sz="2200" dirty="0"/>
              <a:t>But…Moral Hazard and Adverse Selection were problems.</a:t>
            </a:r>
          </a:p>
          <a:p>
            <a:pPr marL="342900" indent="-342900" eaLnBrk="1" hangingPunct="1">
              <a:buFont typeface="Arial" panose="020B0604020202020204" pitchFamily="34" charset="0"/>
              <a:buChar char="•"/>
            </a:pPr>
            <a:endParaRPr lang="en-US" sz="2200" dirty="0"/>
          </a:p>
        </p:txBody>
      </p:sp>
    </p:spTree>
    <p:extLst>
      <p:ext uri="{BB962C8B-B14F-4D97-AF65-F5344CB8AC3E}">
        <p14:creationId xmlns:p14="http://schemas.microsoft.com/office/powerpoint/2010/main" val="349075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59">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dirty="0"/>
              <a:t>Congress first authorized Federal crop insurance in the 1930s along with other initiatives to help agriculture recover from the combined effects of the Great Depression and the Dust Bowl. </a:t>
            </a:r>
          </a:p>
          <a:p>
            <a:pPr marL="342900" indent="-342900">
              <a:buFont typeface="Arial" panose="020B0604020202020204" pitchFamily="34" charset="0"/>
              <a:buChar char="•"/>
            </a:pPr>
            <a:r>
              <a:rPr lang="en-US" dirty="0"/>
              <a:t>The </a:t>
            </a:r>
            <a:r>
              <a:rPr lang="en-US" dirty="0">
                <a:hlinkClick r:id="rId2" action="ppaction://hlinkfile"/>
              </a:rPr>
              <a:t>Federal Crop Insurance Corporation</a:t>
            </a:r>
            <a:r>
              <a:rPr lang="en-US" dirty="0"/>
              <a:t> (FCIC) was created in 1938 to carry out the program. </a:t>
            </a:r>
          </a:p>
          <a:p>
            <a:pPr marL="800100" lvl="1" indent="-342900">
              <a:buFont typeface="Arial" panose="020B0604020202020204" pitchFamily="34" charset="0"/>
              <a:buChar char="•"/>
            </a:pPr>
            <a:r>
              <a:rPr lang="en-US" dirty="0"/>
              <a:t>Pilot project or experimental</a:t>
            </a:r>
          </a:p>
          <a:p>
            <a:pPr marL="800100" lvl="1" indent="-342900">
              <a:buFont typeface="Arial" panose="020B0604020202020204" pitchFamily="34" charset="0"/>
              <a:buChar char="•"/>
            </a:pPr>
            <a:r>
              <a:rPr lang="en-US" dirty="0"/>
              <a:t>Limited to few major crops in the main producing areas. </a:t>
            </a:r>
          </a:p>
          <a:p>
            <a:pPr marL="342900" indent="-342900">
              <a:buFont typeface="Arial" panose="020B0604020202020204" pitchFamily="34" charset="0"/>
              <a:buChar char="•"/>
            </a:pPr>
            <a:r>
              <a:rPr lang="en-US" dirty="0"/>
              <a:t>Crop insurance remained an experiment until passage of the Federal Crop Insurance Act of 1980.</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23470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9659"/>
            <a:ext cx="8229600" cy="1143000"/>
          </a:xfrm>
        </p:spPr>
        <p:txBody>
          <a:bodyPr/>
          <a:lstStyle/>
          <a:p>
            <a:r>
              <a:rPr lang="en-US" dirty="0"/>
              <a:t>1980 Federal Crop Insurance Act</a:t>
            </a:r>
          </a:p>
        </p:txBody>
      </p:sp>
      <p:sp>
        <p:nvSpPr>
          <p:cNvPr id="3" name="Content Placeholder 2"/>
          <p:cNvSpPr>
            <a:spLocks noGrp="1"/>
          </p:cNvSpPr>
          <p:nvPr>
            <p:ph idx="1"/>
          </p:nvPr>
        </p:nvSpPr>
        <p:spPr>
          <a:xfrm>
            <a:off x="457200" y="1768415"/>
            <a:ext cx="8229600" cy="4327585"/>
          </a:xfrm>
        </p:spPr>
        <p:txBody>
          <a:bodyPr>
            <a:noAutofit/>
          </a:bodyPr>
          <a:lstStyle/>
          <a:p>
            <a:pPr marL="342900" indent="-342900">
              <a:buFont typeface="Arial" panose="020B0604020202020204" pitchFamily="34" charset="0"/>
              <a:buChar char="•"/>
            </a:pPr>
            <a:r>
              <a:rPr lang="en-US" sz="2000" dirty="0"/>
              <a:t>Expanded the crop insurance program to many more crops and regions of the country. </a:t>
            </a:r>
          </a:p>
          <a:p>
            <a:pPr marL="342900" indent="-342900">
              <a:buFont typeface="Arial" panose="020B0604020202020204" pitchFamily="34" charset="0"/>
              <a:buChar char="•"/>
            </a:pPr>
            <a:r>
              <a:rPr lang="en-US" sz="2000" dirty="0"/>
              <a:t>Expanded with the idea of replacing free disaster coverage offered under Farm Bills created in the 1960s and 1970s.</a:t>
            </a:r>
          </a:p>
          <a:p>
            <a:pPr marL="742950" lvl="1" indent="-285750">
              <a:buFont typeface="Arial" panose="020B0604020202020204" pitchFamily="34" charset="0"/>
              <a:buChar char="•"/>
            </a:pPr>
            <a:r>
              <a:rPr lang="en-US" sz="1800" dirty="0"/>
              <a:t>Free disaster coverage competed with the experimental crop insurance program. </a:t>
            </a:r>
          </a:p>
          <a:p>
            <a:pPr marL="342900" indent="-342900">
              <a:buFont typeface="Arial" panose="020B0604020202020204" pitchFamily="34" charset="0"/>
              <a:buChar char="•"/>
            </a:pPr>
            <a:r>
              <a:rPr lang="en-US" sz="2000" dirty="0"/>
              <a:t>The 1980 Act authorized a subsidy equal to 30 percent of the crop insurance premium limited to the dollar amount at 65-percent coverage.  </a:t>
            </a:r>
          </a:p>
          <a:p>
            <a:pPr marL="342900" indent="-342900">
              <a:buFont typeface="Arial" panose="020B0604020202020204" pitchFamily="34" charset="0"/>
              <a:buChar char="•"/>
            </a:pPr>
            <a:r>
              <a:rPr lang="en-US" sz="2000" dirty="0"/>
              <a:t>Although more farmers took part in the program after passage of the 1980 Act, it did not achieve the level of participation that Congress had hoped for.</a:t>
            </a:r>
          </a:p>
          <a:p>
            <a:pPr marL="342900" indent="-342900">
              <a:buFont typeface="Arial" panose="020B0604020202020204" pitchFamily="34" charset="0"/>
              <a:buChar char="•"/>
            </a:pPr>
            <a:endParaRPr lang="en-US" sz="2000" dirty="0"/>
          </a:p>
        </p:txBody>
      </p:sp>
      <p:sp>
        <p:nvSpPr>
          <p:cNvPr id="4" name="TextBox 3"/>
          <p:cNvSpPr txBox="1"/>
          <p:nvPr/>
        </p:nvSpPr>
        <p:spPr>
          <a:xfrm>
            <a:off x="542027" y="6341853"/>
            <a:ext cx="2307939" cy="369332"/>
          </a:xfrm>
          <a:prstGeom prst="rect">
            <a:avLst/>
          </a:prstGeom>
          <a:noFill/>
        </p:spPr>
        <p:txBody>
          <a:bodyPr wrap="none" rtlCol="0">
            <a:spAutoFit/>
          </a:bodyPr>
          <a:lstStyle/>
          <a:p>
            <a:r>
              <a:rPr lang="en-US" dirty="0"/>
              <a:t>Source:  RMA website</a:t>
            </a:r>
          </a:p>
        </p:txBody>
      </p:sp>
    </p:spTree>
    <p:extLst>
      <p:ext uri="{BB962C8B-B14F-4D97-AF65-F5344CB8AC3E}">
        <p14:creationId xmlns:p14="http://schemas.microsoft.com/office/powerpoint/2010/main" val="145069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Major Crop Insurance Legislation Since 1980</a:t>
            </a:r>
          </a:p>
        </p:txBody>
      </p:sp>
      <p:sp>
        <p:nvSpPr>
          <p:cNvPr id="3" name="Content Placeholder 2"/>
          <p:cNvSpPr>
            <a:spLocks noGrp="1"/>
          </p:cNvSpPr>
          <p:nvPr>
            <p:ph idx="1"/>
          </p:nvPr>
        </p:nvSpPr>
        <p:spPr/>
        <p:txBody>
          <a:bodyPr>
            <a:normAutofit lnSpcReduction="10000"/>
          </a:bodyPr>
          <a:lstStyle/>
          <a:p>
            <a:pPr marL="342900" indent="-342900">
              <a:buFont typeface="Arial" panose="020B0604020202020204" pitchFamily="34" charset="0"/>
              <a:buChar char="•"/>
            </a:pPr>
            <a:r>
              <a:rPr lang="en-US" dirty="0"/>
              <a:t>Federal Crop Insurance Reform Act of 1994</a:t>
            </a:r>
          </a:p>
          <a:p>
            <a:pPr marL="800100" lvl="1" indent="-342900">
              <a:buFont typeface="Arial" panose="020B0604020202020204" pitchFamily="34" charset="0"/>
              <a:buChar char="•"/>
            </a:pPr>
            <a:r>
              <a:rPr lang="en-US" dirty="0"/>
              <a:t>Made participation mandatory to receive disaster assistance.</a:t>
            </a:r>
          </a:p>
          <a:p>
            <a:pPr marL="342900" indent="-342900">
              <a:buFont typeface="Arial" panose="020B0604020202020204" pitchFamily="34" charset="0"/>
              <a:buChar char="•"/>
            </a:pPr>
            <a:r>
              <a:rPr lang="en-US" dirty="0"/>
              <a:t>In 1996, Congress repealed the mandatory participation requirement and created the Risk Management Agency (RMA) to administer FCIC programs and other noninsurance-related risk management and education programs.</a:t>
            </a:r>
          </a:p>
          <a:p>
            <a:pPr marL="342900" indent="-342900">
              <a:buFont typeface="Arial" panose="020B0604020202020204" pitchFamily="34" charset="0"/>
              <a:buChar char="•"/>
            </a:pPr>
            <a:r>
              <a:rPr lang="en-US" dirty="0"/>
              <a:t>The Agricultural Risk Protection Act (ARPA) of 2000</a:t>
            </a:r>
          </a:p>
          <a:p>
            <a:pPr marL="800100" lvl="1" indent="-342900">
              <a:buFont typeface="Arial" panose="020B0604020202020204" pitchFamily="34" charset="0"/>
              <a:buChar char="•"/>
            </a:pPr>
            <a:r>
              <a:rPr lang="en-US" dirty="0"/>
              <a:t>Shifted research and development of new insurance products and features to private sector.</a:t>
            </a:r>
          </a:p>
          <a:p>
            <a:pPr marL="800100" lvl="1" indent="-342900">
              <a:buFont typeface="Arial" panose="020B0604020202020204" pitchFamily="34" charset="0"/>
              <a:buChar char="•"/>
            </a:pPr>
            <a:r>
              <a:rPr lang="en-US" dirty="0"/>
              <a:t>Removed restrictions on the development of livestock insurance products.</a:t>
            </a:r>
          </a:p>
          <a:p>
            <a:pPr marL="800100" lvl="1" indent="-342900">
              <a:buFont typeface="Arial" panose="020B0604020202020204" pitchFamily="34" charset="0"/>
              <a:buChar char="•"/>
            </a:pPr>
            <a:r>
              <a:rPr lang="en-US" dirty="0"/>
              <a:t>Increased premium subsidies.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7336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DCC3-6045-4592-B34A-DC523B3C1594}"/>
              </a:ext>
            </a:extLst>
          </p:cNvPr>
          <p:cNvSpPr>
            <a:spLocks noGrp="1"/>
          </p:cNvSpPr>
          <p:nvPr>
            <p:ph type="title"/>
          </p:nvPr>
        </p:nvSpPr>
        <p:spPr/>
        <p:txBody>
          <a:bodyPr>
            <a:normAutofit/>
          </a:bodyPr>
          <a:lstStyle/>
          <a:p>
            <a:r>
              <a:rPr lang="en-US" dirty="0"/>
              <a:t>Market Penetration of Principle Crops</a:t>
            </a:r>
          </a:p>
        </p:txBody>
      </p:sp>
      <p:pic>
        <p:nvPicPr>
          <p:cNvPr id="5" name="Content Placeholder 4">
            <a:extLst>
              <a:ext uri="{FF2B5EF4-FFF2-40B4-BE49-F238E27FC236}">
                <a16:creationId xmlns:a16="http://schemas.microsoft.com/office/drawing/2014/main" id="{65BBCE09-FB1C-4482-ACAE-5BBF8DD840C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6656" y="1524000"/>
            <a:ext cx="5262113" cy="5065316"/>
          </a:xfrm>
        </p:spPr>
      </p:pic>
    </p:spTree>
    <p:extLst>
      <p:ext uri="{BB962C8B-B14F-4D97-AF65-F5344CB8AC3E}">
        <p14:creationId xmlns:p14="http://schemas.microsoft.com/office/powerpoint/2010/main" val="3153732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fld id="{4FAB73BC-B049-4115-A692-8D63A059BFB8}" type="slidenum">
              <a:rPr lang="en-US">
                <a:latin typeface="Calibri" panose="020F0502020204030204"/>
              </a:rPr>
              <a:pPr defTabSz="685800"/>
              <a:t>15</a:t>
            </a:fld>
            <a:endParaRPr lang="en-US" dirty="0">
              <a:latin typeface="Calibri" panose="020F0502020204030204"/>
            </a:endParaRPr>
          </a:p>
        </p:txBody>
      </p:sp>
      <p:sp>
        <p:nvSpPr>
          <p:cNvPr id="4" name="TextBox 3"/>
          <p:cNvSpPr txBox="1"/>
          <p:nvPr/>
        </p:nvSpPr>
        <p:spPr>
          <a:xfrm>
            <a:off x="468637" y="1766023"/>
            <a:ext cx="8206727" cy="992579"/>
          </a:xfrm>
          <a:prstGeom prst="rect">
            <a:avLst/>
          </a:prstGeom>
          <a:noFill/>
        </p:spPr>
        <p:txBody>
          <a:bodyPr wrap="square" rtlCol="0">
            <a:spAutoFit/>
          </a:bodyPr>
          <a:lstStyle/>
          <a:p>
            <a:pPr defTabSz="685800"/>
            <a:endParaRPr lang="en-US" sz="1650" dirty="0">
              <a:solidFill>
                <a:prstClr val="black"/>
              </a:solidFill>
              <a:latin typeface="Calibri" panose="020F0502020204030204"/>
            </a:endParaRPr>
          </a:p>
          <a:p>
            <a:pPr defTabSz="685800">
              <a:buClr>
                <a:srgbClr val="5B9BD5">
                  <a:lumMod val="75000"/>
                </a:srgbClr>
              </a:buClr>
            </a:pPr>
            <a:endParaRPr lang="en-US" sz="2100" dirty="0">
              <a:solidFill>
                <a:prstClr val="black"/>
              </a:solidFill>
              <a:latin typeface="Calibri" panose="020F0502020204030204"/>
            </a:endParaRPr>
          </a:p>
          <a:p>
            <a:pPr marL="342900" indent="-342900" defTabSz="685800">
              <a:buClr>
                <a:srgbClr val="5B9BD5">
                  <a:lumMod val="75000"/>
                </a:srgbClr>
              </a:buClr>
              <a:buFont typeface="Arial" panose="020B0604020202020204" pitchFamily="34" charset="0"/>
              <a:buChar char="•"/>
            </a:pPr>
            <a:endParaRPr lang="en-US" sz="2100" dirty="0">
              <a:solidFill>
                <a:prstClr val="black"/>
              </a:solidFill>
              <a:latin typeface="Calibri" panose="020F0502020204030204"/>
            </a:endParaRPr>
          </a:p>
        </p:txBody>
      </p:sp>
      <p:sp>
        <p:nvSpPr>
          <p:cNvPr id="3" name="Title 1"/>
          <p:cNvSpPr txBox="1">
            <a:spLocks/>
          </p:cNvSpPr>
          <p:nvPr/>
        </p:nvSpPr>
        <p:spPr>
          <a:xfrm>
            <a:off x="57150" y="936995"/>
            <a:ext cx="8133922" cy="803041"/>
          </a:xfrm>
          <a:prstGeom prst="rect">
            <a:avLst/>
          </a:prstGeom>
        </p:spPr>
        <p:txBody>
          <a:bodyPr vert="horz" lIns="68580" tIns="34290" rIns="68580" bIns="3429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685800"/>
            <a:r>
              <a:rPr lang="en-US" sz="3225" b="1" spc="-38" dirty="0">
                <a:solidFill>
                  <a:prstClr val="black">
                    <a:lumMod val="75000"/>
                    <a:lumOff val="25000"/>
                  </a:prstClr>
                </a:solidFill>
                <a:latin typeface="Calibri Light" panose="020F0302020204030204"/>
              </a:rPr>
              <a:t>Program Expansion:</a:t>
            </a:r>
            <a:endParaRPr lang="en-US" sz="2475" b="1" spc="-38" dirty="0">
              <a:solidFill>
                <a:prstClr val="black">
                  <a:lumMod val="75000"/>
                  <a:lumOff val="25000"/>
                </a:prstClr>
              </a:solidFill>
              <a:latin typeface="Calibri Light" panose="020F0302020204030204"/>
            </a:endParaRPr>
          </a:p>
        </p:txBody>
      </p:sp>
      <p:pic>
        <p:nvPicPr>
          <p:cNvPr id="7" name="Picture 6">
            <a:extLst>
              <a:ext uri="{FF2B5EF4-FFF2-40B4-BE49-F238E27FC236}">
                <a16:creationId xmlns:a16="http://schemas.microsoft.com/office/drawing/2014/main" id="{79E975DA-CBDA-4BAB-962C-7FC6081D8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2500" y="1862464"/>
            <a:ext cx="7022892" cy="3486419"/>
          </a:xfrm>
          <a:prstGeom prst="rect">
            <a:avLst/>
          </a:prstGeom>
        </p:spPr>
      </p:pic>
    </p:spTree>
    <p:extLst>
      <p:ext uri="{BB962C8B-B14F-4D97-AF65-F5344CB8AC3E}">
        <p14:creationId xmlns:p14="http://schemas.microsoft.com/office/powerpoint/2010/main" val="741714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a:fld id="{4FAB73BC-B049-4115-A692-8D63A059BFB8}" type="slidenum">
              <a:rPr lang="en-US">
                <a:latin typeface="Calibri" panose="020F0502020204030204"/>
              </a:rPr>
              <a:pPr defTabSz="685800"/>
              <a:t>16</a:t>
            </a:fld>
            <a:endParaRPr lang="en-US" dirty="0">
              <a:latin typeface="Calibri" panose="020F0502020204030204"/>
            </a:endParaRPr>
          </a:p>
        </p:txBody>
      </p:sp>
      <p:sp>
        <p:nvSpPr>
          <p:cNvPr id="5" name="Title 1"/>
          <p:cNvSpPr txBox="1">
            <a:spLocks/>
          </p:cNvSpPr>
          <p:nvPr/>
        </p:nvSpPr>
        <p:spPr>
          <a:xfrm>
            <a:off x="57150" y="936995"/>
            <a:ext cx="8133922" cy="803041"/>
          </a:xfrm>
          <a:prstGeom prst="rect">
            <a:avLst/>
          </a:prstGeom>
        </p:spPr>
        <p:txBody>
          <a:bodyPr vert="horz" lIns="68580" tIns="34290" rIns="68580" bIns="3429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685800"/>
            <a:r>
              <a:rPr lang="en-US" sz="3225" b="1" spc="-38" dirty="0">
                <a:solidFill>
                  <a:prstClr val="black">
                    <a:lumMod val="75000"/>
                    <a:lumOff val="25000"/>
                  </a:prstClr>
                </a:solidFill>
                <a:latin typeface="Calibri Light" panose="020F0302020204030204"/>
              </a:rPr>
              <a:t>Program Growth</a:t>
            </a:r>
          </a:p>
          <a:p>
            <a:pPr defTabSz="685800"/>
            <a:endParaRPr lang="en-US" sz="2475" b="1" spc="-38" dirty="0">
              <a:solidFill>
                <a:prstClr val="black">
                  <a:lumMod val="75000"/>
                  <a:lumOff val="25000"/>
                </a:prstClr>
              </a:solidFill>
              <a:latin typeface="Calibri Light" panose="020F0302020204030204"/>
            </a:endParaRPr>
          </a:p>
        </p:txBody>
      </p:sp>
      <p:pic>
        <p:nvPicPr>
          <p:cNvPr id="9" name="Picture 8">
            <a:extLst>
              <a:ext uri="{FF2B5EF4-FFF2-40B4-BE49-F238E27FC236}">
                <a16:creationId xmlns:a16="http://schemas.microsoft.com/office/drawing/2014/main" id="{4BCFB46F-4284-4D06-ACB6-C56191E179F7}"/>
              </a:ext>
            </a:extLst>
          </p:cNvPr>
          <p:cNvPicPr>
            <a:picLocks noChangeAspect="1"/>
          </p:cNvPicPr>
          <p:nvPr/>
        </p:nvPicPr>
        <p:blipFill>
          <a:blip r:embed="rId3"/>
          <a:stretch>
            <a:fillRect/>
          </a:stretch>
        </p:blipFill>
        <p:spPr>
          <a:xfrm>
            <a:off x="948751" y="1674952"/>
            <a:ext cx="7242320" cy="3340573"/>
          </a:xfrm>
          <a:prstGeom prst="rect">
            <a:avLst/>
          </a:prstGeom>
        </p:spPr>
      </p:pic>
      <p:sp>
        <p:nvSpPr>
          <p:cNvPr id="10" name="TextBox 9">
            <a:extLst>
              <a:ext uri="{FF2B5EF4-FFF2-40B4-BE49-F238E27FC236}">
                <a16:creationId xmlns:a16="http://schemas.microsoft.com/office/drawing/2014/main" id="{E4384F87-2B3D-416E-8427-9D07117EAAAD}"/>
              </a:ext>
            </a:extLst>
          </p:cNvPr>
          <p:cNvSpPr txBox="1"/>
          <p:nvPr/>
        </p:nvSpPr>
        <p:spPr>
          <a:xfrm>
            <a:off x="404544" y="5698934"/>
            <a:ext cx="4252708" cy="196208"/>
          </a:xfrm>
          <a:prstGeom prst="rect">
            <a:avLst/>
          </a:prstGeom>
          <a:noFill/>
        </p:spPr>
        <p:txBody>
          <a:bodyPr wrap="square" rtlCol="0">
            <a:spAutoFit/>
          </a:bodyPr>
          <a:lstStyle/>
          <a:p>
            <a:pPr defTabSz="685800"/>
            <a:r>
              <a:rPr lang="en-US" sz="675" b="1" dirty="0">
                <a:solidFill>
                  <a:prstClr val="white"/>
                </a:solidFill>
                <a:latin typeface="Calibri" panose="020F0502020204030204"/>
              </a:rPr>
              <a:t>*Data as of September 2018 , subject to change</a:t>
            </a:r>
          </a:p>
        </p:txBody>
      </p:sp>
    </p:spTree>
    <p:extLst>
      <p:ext uri="{BB962C8B-B14F-4D97-AF65-F5344CB8AC3E}">
        <p14:creationId xmlns:p14="http://schemas.microsoft.com/office/powerpoint/2010/main" val="293957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a:fld id="{4FAB73BC-B049-4115-A692-8D63A059BFB8}" type="slidenum">
              <a:rPr lang="en-US">
                <a:latin typeface="Calibri" panose="020F0502020204030204"/>
              </a:rPr>
              <a:pPr defTabSz="685800"/>
              <a:t>17</a:t>
            </a:fld>
            <a:endParaRPr lang="en-US" dirty="0">
              <a:latin typeface="Calibri" panose="020F0502020204030204"/>
            </a:endParaRPr>
          </a:p>
        </p:txBody>
      </p:sp>
      <p:sp>
        <p:nvSpPr>
          <p:cNvPr id="5" name="Title 1"/>
          <p:cNvSpPr txBox="1">
            <a:spLocks/>
          </p:cNvSpPr>
          <p:nvPr/>
        </p:nvSpPr>
        <p:spPr>
          <a:xfrm>
            <a:off x="57150" y="936995"/>
            <a:ext cx="8133922" cy="803041"/>
          </a:xfrm>
          <a:prstGeom prst="rect">
            <a:avLst/>
          </a:prstGeom>
        </p:spPr>
        <p:txBody>
          <a:bodyPr vert="horz" lIns="68580" tIns="34290" rIns="68580" bIns="3429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685800"/>
            <a:r>
              <a:rPr lang="en-US" sz="3225" b="1" spc="-38" dirty="0">
                <a:solidFill>
                  <a:prstClr val="black">
                    <a:lumMod val="75000"/>
                    <a:lumOff val="25000"/>
                  </a:prstClr>
                </a:solidFill>
                <a:latin typeface="Calibri Light" panose="020F0302020204030204"/>
              </a:rPr>
              <a:t>Top 10 Crops by Liability</a:t>
            </a:r>
          </a:p>
          <a:p>
            <a:pPr defTabSz="685800"/>
            <a:endParaRPr lang="en-US" sz="2475" b="1" spc="-38" dirty="0">
              <a:solidFill>
                <a:prstClr val="black">
                  <a:lumMod val="75000"/>
                  <a:lumOff val="25000"/>
                </a:prstClr>
              </a:solidFill>
              <a:latin typeface="Calibri Light" panose="020F0302020204030204"/>
            </a:endParaRPr>
          </a:p>
        </p:txBody>
      </p:sp>
      <p:sp>
        <p:nvSpPr>
          <p:cNvPr id="2" name="TextBox 1"/>
          <p:cNvSpPr txBox="1"/>
          <p:nvPr/>
        </p:nvSpPr>
        <p:spPr>
          <a:xfrm>
            <a:off x="404544" y="5698934"/>
            <a:ext cx="4252708" cy="196208"/>
          </a:xfrm>
          <a:prstGeom prst="rect">
            <a:avLst/>
          </a:prstGeom>
          <a:noFill/>
        </p:spPr>
        <p:txBody>
          <a:bodyPr wrap="square" rtlCol="0">
            <a:spAutoFit/>
          </a:bodyPr>
          <a:lstStyle/>
          <a:p>
            <a:pPr defTabSz="685800"/>
            <a:r>
              <a:rPr lang="en-US" sz="675" b="1" dirty="0">
                <a:solidFill>
                  <a:prstClr val="white"/>
                </a:solidFill>
                <a:latin typeface="Calibri" panose="020F0502020204030204"/>
              </a:rPr>
              <a:t>*Data as of September 2018 , subject to change</a:t>
            </a:r>
          </a:p>
        </p:txBody>
      </p:sp>
      <p:graphicFrame>
        <p:nvGraphicFramePr>
          <p:cNvPr id="8" name="Table 7">
            <a:extLst>
              <a:ext uri="{FF2B5EF4-FFF2-40B4-BE49-F238E27FC236}">
                <a16:creationId xmlns:a16="http://schemas.microsoft.com/office/drawing/2014/main" id="{ADD47BF6-8A22-455F-8821-EB7EEEEF06D6}"/>
              </a:ext>
            </a:extLst>
          </p:cNvPr>
          <p:cNvGraphicFramePr>
            <a:graphicFrameLocks noGrp="1"/>
          </p:cNvGraphicFramePr>
          <p:nvPr/>
        </p:nvGraphicFramePr>
        <p:xfrm>
          <a:off x="528657" y="1742288"/>
          <a:ext cx="4004482" cy="3392410"/>
        </p:xfrm>
        <a:graphic>
          <a:graphicData uri="http://schemas.openxmlformats.org/drawingml/2006/table">
            <a:tbl>
              <a:tblPr firstRow="1" lastRow="1" bandRow="1">
                <a:tableStyleId>{85BE263C-DBD7-4A20-BB59-AAB30ACAA65A}</a:tableStyleId>
              </a:tblPr>
              <a:tblGrid>
                <a:gridCol w="822608">
                  <a:extLst>
                    <a:ext uri="{9D8B030D-6E8A-4147-A177-3AD203B41FA5}">
                      <a16:colId xmlns:a16="http://schemas.microsoft.com/office/drawing/2014/main" val="20000"/>
                    </a:ext>
                  </a:extLst>
                </a:gridCol>
                <a:gridCol w="1316765">
                  <a:extLst>
                    <a:ext uri="{9D8B030D-6E8A-4147-A177-3AD203B41FA5}">
                      <a16:colId xmlns:a16="http://schemas.microsoft.com/office/drawing/2014/main" val="20001"/>
                    </a:ext>
                  </a:extLst>
                </a:gridCol>
                <a:gridCol w="876250">
                  <a:extLst>
                    <a:ext uri="{9D8B030D-6E8A-4147-A177-3AD203B41FA5}">
                      <a16:colId xmlns:a16="http://schemas.microsoft.com/office/drawing/2014/main" val="20002"/>
                    </a:ext>
                  </a:extLst>
                </a:gridCol>
                <a:gridCol w="988859">
                  <a:extLst>
                    <a:ext uri="{9D8B030D-6E8A-4147-A177-3AD203B41FA5}">
                      <a16:colId xmlns:a16="http://schemas.microsoft.com/office/drawing/2014/main" val="20003"/>
                    </a:ext>
                  </a:extLst>
                </a:gridCol>
              </a:tblGrid>
              <a:tr h="470758">
                <a:tc>
                  <a:txBody>
                    <a:bodyPr/>
                    <a:lstStyle/>
                    <a:p>
                      <a:pPr algn="ctr" fontAlgn="b"/>
                      <a:r>
                        <a:rPr lang="en-US" sz="1400" u="none" strike="noStrike" dirty="0">
                          <a:effectLst/>
                        </a:rPr>
                        <a:t>2017 </a:t>
                      </a:r>
                    </a:p>
                    <a:p>
                      <a:pPr algn="ctr" fontAlgn="b"/>
                      <a:r>
                        <a:rPr lang="en-US" sz="1400" u="none" strike="noStrike" dirty="0">
                          <a:effectLst/>
                        </a:rPr>
                        <a:t>Rank</a:t>
                      </a:r>
                      <a:endParaRPr lang="en-US" sz="1400" b="1" i="0" u="none" strike="noStrike" dirty="0">
                        <a:solidFill>
                          <a:srgbClr val="FFFFFF"/>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Commodity</a:t>
                      </a:r>
                      <a:endParaRPr lang="en-US" sz="1400" b="1" i="0" u="none" strike="noStrike" dirty="0">
                        <a:solidFill>
                          <a:srgbClr val="FFFFFF"/>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Liability</a:t>
                      </a:r>
                    </a:p>
                    <a:p>
                      <a:pPr algn="ctr" fontAlgn="b"/>
                      <a:r>
                        <a:rPr lang="en-US" sz="1400" b="1" i="0" u="none" strike="noStrike" dirty="0">
                          <a:solidFill>
                            <a:srgbClr val="FFFFFF"/>
                          </a:solidFill>
                          <a:effectLst/>
                          <a:latin typeface="Calibri" panose="020F0502020204030204" pitchFamily="34" charset="0"/>
                        </a:rPr>
                        <a:t>(Billions)</a:t>
                      </a: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Percent of Total</a:t>
                      </a:r>
                      <a:endParaRPr lang="en-US" sz="1400" b="1" i="0" u="none" strike="noStrike" dirty="0">
                        <a:solidFill>
                          <a:srgbClr val="FFFFFF"/>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3471">
                <a:tc>
                  <a:txBody>
                    <a:bodyPr/>
                    <a:lstStyle/>
                    <a:p>
                      <a:pPr algn="ctr" fontAlgn="b"/>
                      <a:r>
                        <a:rPr lang="en-US" sz="1400" u="none" strike="noStrike" dirty="0">
                          <a:effectLst/>
                          <a:latin typeface="+mn-lt"/>
                        </a:rPr>
                        <a:t>1</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Corn</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$39.43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37.20%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471">
                <a:tc>
                  <a:txBody>
                    <a:bodyPr/>
                    <a:lstStyle/>
                    <a:p>
                      <a:pPr algn="ctr" fontAlgn="b"/>
                      <a:r>
                        <a:rPr lang="en-US" sz="1400" u="none" strike="noStrike" dirty="0">
                          <a:effectLst/>
                          <a:latin typeface="+mn-lt"/>
                        </a:rPr>
                        <a:t>2</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Soybeans</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$28.41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26.80%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43471">
                <a:tc>
                  <a:txBody>
                    <a:bodyPr/>
                    <a:lstStyle/>
                    <a:p>
                      <a:pPr algn="ctr" fontAlgn="b"/>
                      <a:r>
                        <a:rPr lang="en-US" sz="1400" u="none" strike="noStrike" dirty="0">
                          <a:effectLst/>
                          <a:latin typeface="+mn-lt"/>
                        </a:rPr>
                        <a:t>3</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Wheat</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$5.89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5.60%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43471">
                <a:tc>
                  <a:txBody>
                    <a:bodyPr/>
                    <a:lstStyle/>
                    <a:p>
                      <a:pPr algn="ctr" fontAlgn="b"/>
                      <a:r>
                        <a:rPr lang="en-US" sz="1400" u="none" strike="noStrike" dirty="0">
                          <a:effectLst/>
                          <a:latin typeface="+mn-lt"/>
                        </a:rPr>
                        <a:t>4</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Cotton</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$4.95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4.70%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43471">
                <a:tc>
                  <a:txBody>
                    <a:bodyPr/>
                    <a:lstStyle/>
                    <a:p>
                      <a:pPr algn="ctr" fontAlgn="b"/>
                      <a:r>
                        <a:rPr lang="en-US" sz="1400" u="none" strike="noStrike" dirty="0">
                          <a:effectLst/>
                          <a:latin typeface="+mn-lt"/>
                        </a:rPr>
                        <a:t>5</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WFRP</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$2.86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2.70%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3471">
                <a:tc>
                  <a:txBody>
                    <a:bodyPr/>
                    <a:lstStyle/>
                    <a:p>
                      <a:pPr algn="ctr" fontAlgn="b"/>
                      <a:r>
                        <a:rPr lang="en-US" sz="1400" u="none" strike="noStrike" dirty="0">
                          <a:effectLst/>
                          <a:latin typeface="+mn-lt"/>
                        </a:rPr>
                        <a:t>6</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Almonds</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$2.58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2.40%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43471">
                <a:tc>
                  <a:txBody>
                    <a:bodyPr/>
                    <a:lstStyle/>
                    <a:p>
                      <a:pPr algn="ctr" fontAlgn="b"/>
                      <a:r>
                        <a:rPr lang="en-US" sz="1400" u="none" strike="noStrike" dirty="0">
                          <a:effectLst/>
                          <a:latin typeface="+mn-lt"/>
                        </a:rPr>
                        <a:t>7</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PRF</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$1.74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1.60%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43471">
                <a:tc>
                  <a:txBody>
                    <a:bodyPr/>
                    <a:lstStyle/>
                    <a:p>
                      <a:pPr algn="ctr" fontAlgn="b"/>
                      <a:r>
                        <a:rPr lang="en-US" sz="1400" u="none" strike="noStrike" dirty="0">
                          <a:effectLst/>
                          <a:latin typeface="+mn-lt"/>
                        </a:rPr>
                        <a:t>8</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Grapes</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$1.51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1.40%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43471">
                <a:tc>
                  <a:txBody>
                    <a:bodyPr/>
                    <a:lstStyle/>
                    <a:p>
                      <a:pPr algn="ctr" fontAlgn="b"/>
                      <a:r>
                        <a:rPr lang="en-US" sz="1400" u="none" strike="noStrike" dirty="0">
                          <a:effectLst/>
                          <a:latin typeface="+mn-lt"/>
                        </a:rPr>
                        <a:t>9</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Apples</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$1.28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1.20%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43471">
                <a:tc>
                  <a:txBody>
                    <a:bodyPr/>
                    <a:lstStyle/>
                    <a:p>
                      <a:pPr algn="ctr" fontAlgn="b"/>
                      <a:r>
                        <a:rPr lang="en-US" sz="1400" u="none" strike="noStrike" dirty="0">
                          <a:effectLst/>
                          <a:latin typeface="+mn-lt"/>
                        </a:rPr>
                        <a:t>10</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Rice</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$1.26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1.20%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43471">
                <a:tc>
                  <a:txBody>
                    <a:body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All Other</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$16.19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15.30%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43471">
                <a:tc>
                  <a:txBody>
                    <a:bodyPr/>
                    <a:lstStyle/>
                    <a:p>
                      <a:pPr algn="l" fontAlgn="b"/>
                      <a:endParaRPr lang="en-US" sz="1400" b="0" i="0" u="none" strike="noStrike" dirty="0">
                        <a:solidFill>
                          <a:srgbClr val="000000"/>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Total</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$106.1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9" name="Table 8">
            <a:extLst>
              <a:ext uri="{FF2B5EF4-FFF2-40B4-BE49-F238E27FC236}">
                <a16:creationId xmlns:a16="http://schemas.microsoft.com/office/drawing/2014/main" id="{C6A5F2F3-9C32-4CB3-A9A3-C3832BB6E583}"/>
              </a:ext>
            </a:extLst>
          </p:cNvPr>
          <p:cNvGraphicFramePr>
            <a:graphicFrameLocks noGrp="1"/>
          </p:cNvGraphicFramePr>
          <p:nvPr/>
        </p:nvGraphicFramePr>
        <p:xfrm>
          <a:off x="4660986" y="1740036"/>
          <a:ext cx="4004482" cy="3392410"/>
        </p:xfrm>
        <a:graphic>
          <a:graphicData uri="http://schemas.openxmlformats.org/drawingml/2006/table">
            <a:tbl>
              <a:tblPr firstRow="1" lastRow="1" bandRow="1">
                <a:tableStyleId>{85BE263C-DBD7-4A20-BB59-AAB30ACAA65A}</a:tableStyleId>
              </a:tblPr>
              <a:tblGrid>
                <a:gridCol w="822608">
                  <a:extLst>
                    <a:ext uri="{9D8B030D-6E8A-4147-A177-3AD203B41FA5}">
                      <a16:colId xmlns:a16="http://schemas.microsoft.com/office/drawing/2014/main" val="20000"/>
                    </a:ext>
                  </a:extLst>
                </a:gridCol>
                <a:gridCol w="1316765">
                  <a:extLst>
                    <a:ext uri="{9D8B030D-6E8A-4147-A177-3AD203B41FA5}">
                      <a16:colId xmlns:a16="http://schemas.microsoft.com/office/drawing/2014/main" val="20001"/>
                    </a:ext>
                  </a:extLst>
                </a:gridCol>
                <a:gridCol w="876250">
                  <a:extLst>
                    <a:ext uri="{9D8B030D-6E8A-4147-A177-3AD203B41FA5}">
                      <a16:colId xmlns:a16="http://schemas.microsoft.com/office/drawing/2014/main" val="20002"/>
                    </a:ext>
                  </a:extLst>
                </a:gridCol>
                <a:gridCol w="988859">
                  <a:extLst>
                    <a:ext uri="{9D8B030D-6E8A-4147-A177-3AD203B41FA5}">
                      <a16:colId xmlns:a16="http://schemas.microsoft.com/office/drawing/2014/main" val="20003"/>
                    </a:ext>
                  </a:extLst>
                </a:gridCol>
              </a:tblGrid>
              <a:tr h="470758">
                <a:tc>
                  <a:txBody>
                    <a:bodyPr/>
                    <a:lstStyle/>
                    <a:p>
                      <a:pPr algn="ctr" fontAlgn="b"/>
                      <a:r>
                        <a:rPr lang="en-US" sz="1400" u="none" strike="noStrike" dirty="0">
                          <a:effectLst/>
                        </a:rPr>
                        <a:t>2018 </a:t>
                      </a:r>
                    </a:p>
                    <a:p>
                      <a:pPr algn="ctr" fontAlgn="b"/>
                      <a:r>
                        <a:rPr lang="en-US" sz="1400" u="none" strike="noStrike" dirty="0">
                          <a:effectLst/>
                        </a:rPr>
                        <a:t>Rank</a:t>
                      </a:r>
                      <a:endParaRPr lang="en-US" sz="1400" b="1" i="0" u="none" strike="noStrike" dirty="0">
                        <a:solidFill>
                          <a:srgbClr val="FFFFFF"/>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Commodity</a:t>
                      </a:r>
                      <a:endParaRPr lang="en-US" sz="1400" b="1" i="0" u="none" strike="noStrike" dirty="0">
                        <a:solidFill>
                          <a:srgbClr val="FFFFFF"/>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Liability</a:t>
                      </a:r>
                    </a:p>
                    <a:p>
                      <a:pPr algn="ctr" fontAlgn="b"/>
                      <a:r>
                        <a:rPr lang="en-US" sz="1400" b="1" i="0" u="none" strike="noStrike" dirty="0">
                          <a:solidFill>
                            <a:srgbClr val="FFFFFF"/>
                          </a:solidFill>
                          <a:effectLst/>
                          <a:latin typeface="Calibri" panose="020F0502020204030204" pitchFamily="34" charset="0"/>
                        </a:rPr>
                        <a:t>(Billions)</a:t>
                      </a: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Percent of Total</a:t>
                      </a:r>
                      <a:endParaRPr lang="en-US" sz="1400" b="1" i="0" u="none" strike="noStrike" dirty="0">
                        <a:solidFill>
                          <a:srgbClr val="FFFFFF"/>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3471">
                <a:tc>
                  <a:txBody>
                    <a:bodyPr/>
                    <a:lstStyle/>
                    <a:p>
                      <a:pPr algn="ctr" fontAlgn="b"/>
                      <a:r>
                        <a:rPr lang="en-US" sz="1400" u="none" strike="noStrike" dirty="0">
                          <a:effectLst/>
                          <a:latin typeface="+mn-lt"/>
                        </a:rPr>
                        <a:t>1</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Corn</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$39.88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36.70%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471">
                <a:tc>
                  <a:txBody>
                    <a:bodyPr/>
                    <a:lstStyle/>
                    <a:p>
                      <a:pPr algn="ctr" fontAlgn="b"/>
                      <a:r>
                        <a:rPr lang="en-US" sz="1400" u="none" strike="noStrike" dirty="0">
                          <a:effectLst/>
                          <a:latin typeface="+mn-lt"/>
                        </a:rPr>
                        <a:t>2</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Soybeans</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$28.57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26.30%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43471">
                <a:tc>
                  <a:txBody>
                    <a:bodyPr/>
                    <a:lstStyle/>
                    <a:p>
                      <a:pPr algn="ctr" fontAlgn="b"/>
                      <a:r>
                        <a:rPr lang="en-US" sz="1400" u="none" strike="noStrike" dirty="0">
                          <a:effectLst/>
                          <a:latin typeface="+mn-lt"/>
                        </a:rPr>
                        <a:t>3</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Wheat</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$6.87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6.30%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43471">
                <a:tc>
                  <a:txBody>
                    <a:bodyPr/>
                    <a:lstStyle/>
                    <a:p>
                      <a:pPr algn="ctr" fontAlgn="b"/>
                      <a:r>
                        <a:rPr lang="en-US" sz="1400" u="none" strike="noStrike" dirty="0">
                          <a:effectLst/>
                          <a:latin typeface="+mn-lt"/>
                        </a:rPr>
                        <a:t>4</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Cotton</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$5.65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5.20%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43471">
                <a:tc>
                  <a:txBody>
                    <a:bodyPr/>
                    <a:lstStyle/>
                    <a:p>
                      <a:pPr algn="ctr" fontAlgn="b"/>
                      <a:r>
                        <a:rPr lang="en-US" sz="1400" u="none" strike="noStrike" dirty="0">
                          <a:effectLst/>
                          <a:latin typeface="+mn-lt"/>
                        </a:rPr>
                        <a:t>5</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WFRP</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$2.64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2.40%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3471">
                <a:tc>
                  <a:txBody>
                    <a:bodyPr/>
                    <a:lstStyle/>
                    <a:p>
                      <a:pPr algn="ctr" fontAlgn="b"/>
                      <a:r>
                        <a:rPr lang="en-US" sz="1400" u="none" strike="noStrike" dirty="0">
                          <a:effectLst/>
                          <a:latin typeface="+mn-lt"/>
                        </a:rPr>
                        <a:t>6</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PRF</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$2.38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2.20%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43471">
                <a:tc>
                  <a:txBody>
                    <a:bodyPr/>
                    <a:lstStyle/>
                    <a:p>
                      <a:pPr algn="ctr" fontAlgn="b"/>
                      <a:r>
                        <a:rPr lang="en-US" sz="1400" u="none" strike="noStrike" dirty="0">
                          <a:effectLst/>
                          <a:latin typeface="+mn-lt"/>
                        </a:rPr>
                        <a:t>7</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Almonds</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$2.13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2.00%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43471">
                <a:tc>
                  <a:txBody>
                    <a:bodyPr/>
                    <a:lstStyle/>
                    <a:p>
                      <a:pPr algn="ctr" fontAlgn="b"/>
                      <a:r>
                        <a:rPr lang="en-US" sz="1400" u="none" strike="noStrike" dirty="0">
                          <a:effectLst/>
                          <a:latin typeface="+mn-lt"/>
                        </a:rPr>
                        <a:t>8</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Rice</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$1.63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43471">
                <a:tc>
                  <a:txBody>
                    <a:bodyPr/>
                    <a:lstStyle/>
                    <a:p>
                      <a:pPr algn="ctr" fontAlgn="b"/>
                      <a:r>
                        <a:rPr lang="en-US" sz="1400" u="none" strike="noStrike" dirty="0">
                          <a:effectLst/>
                          <a:latin typeface="+mn-lt"/>
                        </a:rPr>
                        <a:t>9</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Grapes</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$1.56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1.40%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43471">
                <a:tc>
                  <a:txBody>
                    <a:bodyPr/>
                    <a:lstStyle/>
                    <a:p>
                      <a:pPr algn="ctr" fontAlgn="b"/>
                      <a:r>
                        <a:rPr lang="en-US" sz="1400" u="none" strike="noStrike" dirty="0">
                          <a:effectLst/>
                          <a:latin typeface="+mn-lt"/>
                        </a:rPr>
                        <a:t>10</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Nursery</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$1.39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1.30%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43471">
                <a:tc>
                  <a:txBody>
                    <a:body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All Other</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$16.03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14.70%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43471">
                <a:tc>
                  <a:txBody>
                    <a:bodyPr/>
                    <a:lstStyle/>
                    <a:p>
                      <a:pPr algn="l" fontAlgn="b"/>
                      <a:endParaRPr lang="en-US" sz="1400" b="0" i="0" u="none" strike="noStrike" dirty="0">
                        <a:solidFill>
                          <a:srgbClr val="000000"/>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Total</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Arial" panose="020B0604020202020204" pitchFamily="34" charset="0"/>
                          <a:cs typeface="Arial" panose="020B0604020202020204" pitchFamily="34" charset="0"/>
                        </a:rPr>
                        <a:t>108.73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36508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generated with high confidence">
            <a:extLst>
              <a:ext uri="{FF2B5EF4-FFF2-40B4-BE49-F238E27FC236}">
                <a16:creationId xmlns:a16="http://schemas.microsoft.com/office/drawing/2014/main" id="{F94FFC1E-21C3-47B0-B1F4-5162BAC8F202}"/>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500"/>
          <a:stretch/>
        </p:blipFill>
        <p:spPr>
          <a:xfrm>
            <a:off x="490684" y="1242204"/>
            <a:ext cx="8271890" cy="4652938"/>
          </a:xfrm>
          <a:prstGeom prst="rect">
            <a:avLst/>
          </a:prstGeom>
        </p:spPr>
      </p:pic>
      <p:sp>
        <p:nvSpPr>
          <p:cNvPr id="5" name="TextBox 4"/>
          <p:cNvSpPr txBox="1"/>
          <p:nvPr/>
        </p:nvSpPr>
        <p:spPr>
          <a:xfrm>
            <a:off x="4241228" y="833497"/>
            <a:ext cx="1304435" cy="461665"/>
          </a:xfrm>
          <a:prstGeom prst="rect">
            <a:avLst/>
          </a:prstGeom>
          <a:noFill/>
        </p:spPr>
        <p:txBody>
          <a:bodyPr wrap="square" rtlCol="0">
            <a:spAutoFit/>
          </a:bodyPr>
          <a:lstStyle/>
          <a:p>
            <a:pPr defTabSz="685800"/>
            <a:r>
              <a:rPr lang="en-US" sz="2400" dirty="0">
                <a:solidFill>
                  <a:prstClr val="black"/>
                </a:solidFill>
                <a:latin typeface="Calibri Light" panose="020F0302020204030204"/>
              </a:rPr>
              <a:t>2017</a:t>
            </a:r>
          </a:p>
        </p:txBody>
      </p:sp>
      <p:sp>
        <p:nvSpPr>
          <p:cNvPr id="7" name="TextBox 6">
            <a:extLst>
              <a:ext uri="{FF2B5EF4-FFF2-40B4-BE49-F238E27FC236}">
                <a16:creationId xmlns:a16="http://schemas.microsoft.com/office/drawing/2014/main" id="{945877D2-D156-4532-A6DE-C3A16E10A358}"/>
              </a:ext>
            </a:extLst>
          </p:cNvPr>
          <p:cNvSpPr txBox="1"/>
          <p:nvPr/>
        </p:nvSpPr>
        <p:spPr>
          <a:xfrm>
            <a:off x="1141399" y="5248811"/>
            <a:ext cx="1304435" cy="830997"/>
          </a:xfrm>
          <a:prstGeom prst="rect">
            <a:avLst/>
          </a:prstGeom>
          <a:noFill/>
        </p:spPr>
        <p:txBody>
          <a:bodyPr wrap="square" rtlCol="0">
            <a:spAutoFit/>
          </a:bodyPr>
          <a:lstStyle/>
          <a:p>
            <a:pPr algn="ctr" defTabSz="685800"/>
            <a:r>
              <a:rPr lang="en-US" sz="2400" b="1" dirty="0">
                <a:solidFill>
                  <a:prstClr val="black"/>
                </a:solidFill>
                <a:latin typeface="Calibri Light" panose="020F0302020204030204"/>
              </a:rPr>
              <a:t>Overall: 86%</a:t>
            </a:r>
          </a:p>
        </p:txBody>
      </p:sp>
      <p:sp>
        <p:nvSpPr>
          <p:cNvPr id="4" name="Slide Number Placeholder 3">
            <a:extLst>
              <a:ext uri="{FF2B5EF4-FFF2-40B4-BE49-F238E27FC236}">
                <a16:creationId xmlns:a16="http://schemas.microsoft.com/office/drawing/2014/main" id="{F50358D1-B66C-4D81-AF83-B4E820C12C2A}"/>
              </a:ext>
            </a:extLst>
          </p:cNvPr>
          <p:cNvSpPr>
            <a:spLocks noGrp="1"/>
          </p:cNvSpPr>
          <p:nvPr>
            <p:ph type="sldNum" sz="quarter" idx="12"/>
          </p:nvPr>
        </p:nvSpPr>
        <p:spPr/>
        <p:txBody>
          <a:bodyPr/>
          <a:lstStyle/>
          <a:p>
            <a:pPr defTabSz="685800"/>
            <a:fld id="{4FAB73BC-B049-4115-A692-8D63A059BFB8}" type="slidenum">
              <a:rPr lang="en-US">
                <a:latin typeface="Calibri" panose="020F0502020204030204"/>
              </a:rPr>
              <a:pPr defTabSz="685800"/>
              <a:t>18</a:t>
            </a:fld>
            <a:endParaRPr lang="en-US" dirty="0">
              <a:latin typeface="Calibri" panose="020F0502020204030204"/>
            </a:endParaRPr>
          </a:p>
        </p:txBody>
      </p:sp>
      <p:sp>
        <p:nvSpPr>
          <p:cNvPr id="9" name="Title 1">
            <a:extLst>
              <a:ext uri="{FF2B5EF4-FFF2-40B4-BE49-F238E27FC236}">
                <a16:creationId xmlns:a16="http://schemas.microsoft.com/office/drawing/2014/main" id="{58B9BFDC-36C5-4BD4-8183-A6A20EE6B169}"/>
              </a:ext>
            </a:extLst>
          </p:cNvPr>
          <p:cNvSpPr txBox="1">
            <a:spLocks/>
          </p:cNvSpPr>
          <p:nvPr/>
        </p:nvSpPr>
        <p:spPr>
          <a:xfrm>
            <a:off x="1485900" y="428778"/>
            <a:ext cx="6172200" cy="491729"/>
          </a:xfrm>
          <a:prstGeom prst="rect">
            <a:avLst/>
          </a:prstGeom>
        </p:spPr>
        <p:txBody>
          <a:bodyPr anchor="ctr">
            <a:normAutofit fontScale="92500" lnSpcReduction="20000"/>
          </a:bodyPr>
          <a:lstStyle>
            <a:lvl1pPr algn="r" defTabSz="257168" rtl="0" eaLnBrk="1" latinLnBrk="0" hangingPunct="1">
              <a:spcBef>
                <a:spcPct val="0"/>
              </a:spcBef>
              <a:buNone/>
              <a:defRPr sz="2025" kern="1200">
                <a:solidFill>
                  <a:schemeClr val="tx1"/>
                </a:solidFill>
                <a:latin typeface="+mj-lt"/>
                <a:ea typeface="+mj-ea"/>
                <a:cs typeface="+mj-cs"/>
              </a:defRPr>
            </a:lvl1pPr>
          </a:lstStyle>
          <a:p>
            <a:pPr algn="ctr" defTabSz="192876"/>
            <a:r>
              <a:rPr lang="en-US" sz="3200" b="1" dirty="0">
                <a:solidFill>
                  <a:prstClr val="black"/>
                </a:solidFill>
                <a:latin typeface="Calibri Light" panose="020F0302020204030204"/>
              </a:rPr>
              <a:t>Corn Participation</a:t>
            </a:r>
          </a:p>
        </p:txBody>
      </p:sp>
      <p:sp>
        <p:nvSpPr>
          <p:cNvPr id="10" name="TextBox 9">
            <a:extLst>
              <a:ext uri="{FF2B5EF4-FFF2-40B4-BE49-F238E27FC236}">
                <a16:creationId xmlns:a16="http://schemas.microsoft.com/office/drawing/2014/main" id="{A5767816-36E1-4612-8341-4FAE45E3E290}"/>
              </a:ext>
            </a:extLst>
          </p:cNvPr>
          <p:cNvSpPr txBox="1"/>
          <p:nvPr/>
        </p:nvSpPr>
        <p:spPr>
          <a:xfrm>
            <a:off x="319292" y="6079360"/>
            <a:ext cx="4252708" cy="253916"/>
          </a:xfrm>
          <a:prstGeom prst="rect">
            <a:avLst/>
          </a:prstGeom>
          <a:noFill/>
        </p:spPr>
        <p:txBody>
          <a:bodyPr wrap="square" rtlCol="0">
            <a:spAutoFit/>
          </a:bodyPr>
          <a:lstStyle/>
          <a:p>
            <a:pPr defTabSz="685800"/>
            <a:r>
              <a:rPr lang="en-US" sz="1050" b="1" dirty="0">
                <a:latin typeface="Calibri" panose="020F0502020204030204"/>
              </a:rPr>
              <a:t>*Data as of September 2018, subject to change.</a:t>
            </a:r>
          </a:p>
        </p:txBody>
      </p:sp>
    </p:spTree>
    <p:extLst>
      <p:ext uri="{BB962C8B-B14F-4D97-AF65-F5344CB8AC3E}">
        <p14:creationId xmlns:p14="http://schemas.microsoft.com/office/powerpoint/2010/main" val="172633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normAutofit/>
          </a:bodyPr>
          <a:lstStyle/>
          <a:p>
            <a:r>
              <a:rPr lang="en-US"/>
              <a:t>Part of Risk Management Legislation</a:t>
            </a:r>
            <a:endParaRPr lang="en-US" dirty="0"/>
          </a:p>
        </p:txBody>
      </p:sp>
      <p:sp>
        <p:nvSpPr>
          <p:cNvPr id="367619" name="Rectangle 3"/>
          <p:cNvSpPr>
            <a:spLocks noGrp="1" noChangeArrowheads="1"/>
          </p:cNvSpPr>
          <p:nvPr>
            <p:ph type="body" idx="1"/>
          </p:nvPr>
        </p:nvSpPr>
        <p:spPr/>
        <p:txBody>
          <a:bodyPr>
            <a:normAutofit/>
          </a:bodyPr>
          <a:lstStyle/>
          <a:p>
            <a:pPr marL="342900" indent="-342900">
              <a:buFont typeface="Arial" panose="020B0604020202020204" pitchFamily="34" charset="0"/>
              <a:buChar char="•"/>
            </a:pPr>
            <a:r>
              <a:rPr lang="en-US" dirty="0"/>
              <a:t>Insurance is a pooled risk mitigation solution.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If people unfairly select the highest risks to insure, the insurance doesn’t work – </a:t>
            </a:r>
            <a:r>
              <a:rPr lang="en-US" b="1" dirty="0"/>
              <a:t>Adverse Selection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If people change their behavior after purchase, the insurance doesn’t work – </a:t>
            </a:r>
            <a:r>
              <a:rPr lang="en-US" b="1" dirty="0"/>
              <a:t>Moral Hazard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Problems of </a:t>
            </a:r>
            <a:r>
              <a:rPr lang="en-US" u="sng" dirty="0"/>
              <a:t>Adverse Selection </a:t>
            </a:r>
            <a:r>
              <a:rPr lang="en-US" dirty="0"/>
              <a:t>and </a:t>
            </a:r>
            <a:r>
              <a:rPr lang="en-US" u="sng" dirty="0"/>
              <a:t>Moral Hazard </a:t>
            </a:r>
            <a:r>
              <a:rPr lang="en-US" dirty="0"/>
              <a:t>have been minimized in the modern crop insurance program but still a problem.</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44654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Effect transition="in" filter="fade">
                                      <p:cBhvr>
                                        <p:cTn id="7" dur="500"/>
                                        <p:tgtEl>
                                          <p:spTgt spid="367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7619">
                                            <p:txEl>
                                              <p:pRg st="2" end="2"/>
                                            </p:txEl>
                                          </p:spTgt>
                                        </p:tgtEl>
                                        <p:attrNameLst>
                                          <p:attrName>style.visibility</p:attrName>
                                        </p:attrNameLst>
                                      </p:cBhvr>
                                      <p:to>
                                        <p:strVal val="visible"/>
                                      </p:to>
                                    </p:set>
                                    <p:animEffect transition="in" filter="fade">
                                      <p:cBhvr>
                                        <p:cTn id="12" dur="500"/>
                                        <p:tgtEl>
                                          <p:spTgt spid="3676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7619">
                                            <p:txEl>
                                              <p:pRg st="4" end="4"/>
                                            </p:txEl>
                                          </p:spTgt>
                                        </p:tgtEl>
                                        <p:attrNameLst>
                                          <p:attrName>style.visibility</p:attrName>
                                        </p:attrNameLst>
                                      </p:cBhvr>
                                      <p:to>
                                        <p:strVal val="visible"/>
                                      </p:to>
                                    </p:set>
                                    <p:animEffect transition="in" filter="fade">
                                      <p:cBhvr>
                                        <p:cTn id="17" dur="500"/>
                                        <p:tgtEl>
                                          <p:spTgt spid="36761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7619">
                                            <p:txEl>
                                              <p:pRg st="6" end="6"/>
                                            </p:txEl>
                                          </p:spTgt>
                                        </p:tgtEl>
                                        <p:attrNameLst>
                                          <p:attrName>style.visibility</p:attrName>
                                        </p:attrNameLst>
                                      </p:cBhvr>
                                      <p:to>
                                        <p:strVal val="visible"/>
                                      </p:to>
                                    </p:set>
                                    <p:animEffect transition="in" filter="fade">
                                      <p:cBhvr>
                                        <p:cTn id="22" dur="500"/>
                                        <p:tgtEl>
                                          <p:spTgt spid="3676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457200" y="895020"/>
            <a:ext cx="8229600" cy="609600"/>
          </a:xfrm>
        </p:spPr>
        <p:txBody>
          <a:bodyPr>
            <a:normAutofit/>
          </a:bodyPr>
          <a:lstStyle/>
          <a:p>
            <a:r>
              <a:rPr lang="en-US" dirty="0"/>
              <a:t>What is Crop Insurance?</a:t>
            </a:r>
          </a:p>
        </p:txBody>
      </p:sp>
      <p:sp>
        <p:nvSpPr>
          <p:cNvPr id="358403" name="Rectangle 3"/>
          <p:cNvSpPr>
            <a:spLocks noGrp="1" noChangeArrowheads="1"/>
          </p:cNvSpPr>
          <p:nvPr>
            <p:ph type="body" idx="1"/>
          </p:nvPr>
        </p:nvSpPr>
        <p:spPr>
          <a:xfrm>
            <a:off x="457200" y="1981200"/>
            <a:ext cx="8397815" cy="4876800"/>
          </a:xfrm>
        </p:spPr>
        <p:txBody>
          <a:bodyPr>
            <a:normAutofit/>
          </a:bodyPr>
          <a:lstStyle/>
          <a:p>
            <a:pPr marL="342900" indent="-342900">
              <a:buFont typeface="Arial" panose="020B0604020202020204" pitchFamily="34" charset="0"/>
              <a:buChar char="•"/>
            </a:pPr>
            <a:r>
              <a:rPr lang="en-US" dirty="0"/>
              <a:t>A insurance policy bought by farmers to insure against multiple perils of nature. </a:t>
            </a:r>
          </a:p>
          <a:p>
            <a:pPr marL="342900" indent="-342900">
              <a:buFont typeface="Arial" panose="020B0604020202020204" pitchFamily="34" charset="0"/>
              <a:buChar char="•"/>
            </a:pPr>
            <a:r>
              <a:rPr lang="en-US" dirty="0"/>
              <a:t>Available for most major crops.</a:t>
            </a:r>
          </a:p>
          <a:p>
            <a:pPr marL="342900" indent="-342900">
              <a:buFont typeface="Arial" panose="020B0604020202020204" pitchFamily="34" charset="0"/>
              <a:buChar char="•"/>
            </a:pPr>
            <a:r>
              <a:rPr lang="en-US" dirty="0"/>
              <a:t>Works like other property and casualty insurance except it is administered and underwritten by the federal government, meaning:</a:t>
            </a:r>
          </a:p>
          <a:p>
            <a:pPr marL="342900" indent="-342900">
              <a:buFont typeface="Arial" panose="020B0604020202020204" pitchFamily="34" charset="0"/>
              <a:buChar char="•"/>
            </a:pPr>
            <a:r>
              <a:rPr lang="en-US" dirty="0"/>
              <a:t>The Federal Crop Insurance Act authorizes the federal crop insurance program. </a:t>
            </a:r>
          </a:p>
        </p:txBody>
      </p:sp>
    </p:spTree>
    <p:extLst>
      <p:ext uri="{BB962C8B-B14F-4D97-AF65-F5344CB8AC3E}">
        <p14:creationId xmlns:p14="http://schemas.microsoft.com/office/powerpoint/2010/main" val="36166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 calcmode="lin" valueType="num">
                                      <p:cBhvr additive="base">
                                        <p:cTn id="7" dur="500" fill="hold"/>
                                        <p:tgtEl>
                                          <p:spTgt spid="358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03">
                                            <p:txEl>
                                              <p:pRg st="1" end="1"/>
                                            </p:txEl>
                                          </p:spTgt>
                                        </p:tgtEl>
                                        <p:attrNameLst>
                                          <p:attrName>style.visibility</p:attrName>
                                        </p:attrNameLst>
                                      </p:cBhvr>
                                      <p:to>
                                        <p:strVal val="visible"/>
                                      </p:to>
                                    </p:set>
                                    <p:anim calcmode="lin" valueType="num">
                                      <p:cBhvr additive="base">
                                        <p:cTn id="13" dur="500" fill="hold"/>
                                        <p:tgtEl>
                                          <p:spTgt spid="358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03">
                                            <p:txEl>
                                              <p:pRg st="2" end="2"/>
                                            </p:txEl>
                                          </p:spTgt>
                                        </p:tgtEl>
                                        <p:attrNameLst>
                                          <p:attrName>style.visibility</p:attrName>
                                        </p:attrNameLst>
                                      </p:cBhvr>
                                      <p:to>
                                        <p:strVal val="visible"/>
                                      </p:to>
                                    </p:set>
                                    <p:anim calcmode="lin" valueType="num">
                                      <p:cBhvr additive="base">
                                        <p:cTn id="19" dur="500" fill="hold"/>
                                        <p:tgtEl>
                                          <p:spTgt spid="3584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03">
                                            <p:txEl>
                                              <p:pRg st="3" end="3"/>
                                            </p:txEl>
                                          </p:spTgt>
                                        </p:tgtEl>
                                        <p:attrNameLst>
                                          <p:attrName>style.visibility</p:attrName>
                                        </p:attrNameLst>
                                      </p:cBhvr>
                                      <p:to>
                                        <p:strVal val="visible"/>
                                      </p:to>
                                    </p:set>
                                    <p:anim calcmode="lin" valueType="num">
                                      <p:cBhvr additive="base">
                                        <p:cTn id="25" dur="500" fill="hold"/>
                                        <p:tgtEl>
                                          <p:spTgt spid="3584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Adverse Selection</a:t>
            </a:r>
          </a:p>
        </p:txBody>
      </p:sp>
      <p:sp>
        <p:nvSpPr>
          <p:cNvPr id="3" name="Content Placeholder 2"/>
          <p:cNvSpPr>
            <a:spLocks noGrp="1"/>
          </p:cNvSpPr>
          <p:nvPr>
            <p:ph idx="1"/>
          </p:nvPr>
        </p:nvSpPr>
        <p:spPr/>
        <p:txBody>
          <a:bodyPr/>
          <a:lstStyle/>
          <a:p>
            <a:pPr marL="457200" indent="-457200">
              <a:lnSpc>
                <a:spcPct val="90000"/>
              </a:lnSpc>
              <a:buFont typeface="Arial" panose="020B0604020202020204" pitchFamily="34" charset="0"/>
              <a:buChar char="•"/>
            </a:pPr>
            <a:r>
              <a:rPr lang="en-US" sz="2800" dirty="0"/>
              <a:t>A case of information asymmetry. One party in a transaction has more information than another on relative risks of what’s being insured. </a:t>
            </a:r>
          </a:p>
          <a:p>
            <a:pPr marL="457200" indent="-457200">
              <a:lnSpc>
                <a:spcPct val="90000"/>
              </a:lnSpc>
              <a:buFont typeface="Arial" panose="020B0604020202020204" pitchFamily="34" charset="0"/>
              <a:buChar char="•"/>
            </a:pPr>
            <a:r>
              <a:rPr lang="en-US" sz="2800" dirty="0"/>
              <a:t>Example: </a:t>
            </a:r>
          </a:p>
          <a:p>
            <a:pPr marL="800100" lvl="1" indent="-342900">
              <a:lnSpc>
                <a:spcPct val="90000"/>
              </a:lnSpc>
              <a:buFont typeface="Arial" panose="020B0604020202020204" pitchFamily="34" charset="0"/>
              <a:buChar char="•"/>
            </a:pPr>
            <a:r>
              <a:rPr lang="en-US" sz="2400" dirty="0"/>
              <a:t>A farmer knows which fields are likely to fail if planted to certain crops or under certain conditions like too much rain or too dry.  The insurer does not</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3081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normAutofit/>
          </a:bodyPr>
          <a:lstStyle/>
          <a:p>
            <a:r>
              <a:rPr lang="en-US" b="1" dirty="0"/>
              <a:t>Moral Hazard</a:t>
            </a:r>
          </a:p>
        </p:txBody>
      </p:sp>
      <p:sp>
        <p:nvSpPr>
          <p:cNvPr id="365571" name="Rectangle 3"/>
          <p:cNvSpPr>
            <a:spLocks noGrp="1" noChangeArrowheads="1"/>
          </p:cNvSpPr>
          <p:nvPr>
            <p:ph type="body" idx="1"/>
          </p:nvPr>
        </p:nvSpPr>
        <p:spPr>
          <a:xfrm>
            <a:off x="457200" y="1600200"/>
            <a:ext cx="8229600" cy="4114800"/>
          </a:xfrm>
        </p:spPr>
        <p:txBody>
          <a:bodyPr>
            <a:noAutofit/>
          </a:bodyPr>
          <a:lstStyle/>
          <a:p>
            <a:pPr marL="457200" indent="-457200">
              <a:lnSpc>
                <a:spcPct val="90000"/>
              </a:lnSpc>
              <a:buFont typeface="Arial" panose="020B0604020202020204" pitchFamily="34" charset="0"/>
              <a:buChar char="•"/>
            </a:pPr>
            <a:r>
              <a:rPr lang="en-US" dirty="0"/>
              <a:t>Moral hazard occurs when, as a result of purchasing insurance, policyholders make production decisions that significantly increase the probability of loss and/or the magnitude of loss. </a:t>
            </a:r>
          </a:p>
          <a:p>
            <a:pPr marL="457200" indent="-457200">
              <a:lnSpc>
                <a:spcPct val="90000"/>
              </a:lnSpc>
              <a:buFont typeface="Arial" panose="020B0604020202020204" pitchFamily="34" charset="0"/>
              <a:buChar char="•"/>
            </a:pPr>
            <a:r>
              <a:rPr lang="en-US" dirty="0"/>
              <a:t>Fraud is an extreme example of moral hazard. But moral hazard need not imply illegal or unethical behavior. It may be simply a subtle change in farming practices as a result of having purchased insurance.</a:t>
            </a:r>
          </a:p>
          <a:p>
            <a:pPr marL="457200" indent="-457200">
              <a:lnSpc>
                <a:spcPct val="90000"/>
              </a:lnSpc>
              <a:buFont typeface="Arial" panose="020B0604020202020204" pitchFamily="34" charset="0"/>
              <a:buChar char="•"/>
            </a:pPr>
            <a:r>
              <a:rPr lang="en-US" dirty="0"/>
              <a:t>Example: </a:t>
            </a:r>
          </a:p>
          <a:p>
            <a:pPr marL="800100" lvl="1" indent="-342900">
              <a:lnSpc>
                <a:spcPct val="90000"/>
              </a:lnSpc>
              <a:buFont typeface="Arial" panose="020B0604020202020204" pitchFamily="34" charset="0"/>
              <a:buChar char="•"/>
            </a:pPr>
            <a:r>
              <a:rPr lang="en-US" dirty="0"/>
              <a:t>choosing to forego an expensive pesticide treatment when it is uncertain whether the pest will pose a problem during the current growing season.</a:t>
            </a:r>
          </a:p>
        </p:txBody>
      </p:sp>
    </p:spTree>
    <p:extLst>
      <p:ext uri="{BB962C8B-B14F-4D97-AF65-F5344CB8AC3E}">
        <p14:creationId xmlns:p14="http://schemas.microsoft.com/office/powerpoint/2010/main" val="140849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Effect transition="in" filter="wipe(down)">
                                      <p:cBhvr>
                                        <p:cTn id="7" dur="500"/>
                                        <p:tgtEl>
                                          <p:spTgt spid="365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5571">
                                            <p:txEl>
                                              <p:pRg st="1" end="1"/>
                                            </p:txEl>
                                          </p:spTgt>
                                        </p:tgtEl>
                                        <p:attrNameLst>
                                          <p:attrName>style.visibility</p:attrName>
                                        </p:attrNameLst>
                                      </p:cBhvr>
                                      <p:to>
                                        <p:strVal val="visible"/>
                                      </p:to>
                                    </p:set>
                                    <p:animEffect transition="in" filter="wipe(down)">
                                      <p:cBhvr>
                                        <p:cTn id="12" dur="500"/>
                                        <p:tgtEl>
                                          <p:spTgt spid="365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5571">
                                            <p:txEl>
                                              <p:pRg st="2" end="2"/>
                                            </p:txEl>
                                          </p:spTgt>
                                        </p:tgtEl>
                                        <p:attrNameLst>
                                          <p:attrName>style.visibility</p:attrName>
                                        </p:attrNameLst>
                                      </p:cBhvr>
                                      <p:to>
                                        <p:strVal val="visible"/>
                                      </p:to>
                                    </p:set>
                                    <p:animEffect transition="in" filter="wipe(down)">
                                      <p:cBhvr>
                                        <p:cTn id="17" dur="500"/>
                                        <p:tgtEl>
                                          <p:spTgt spid="365571">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65571">
                                            <p:txEl>
                                              <p:pRg st="3" end="3"/>
                                            </p:txEl>
                                          </p:spTgt>
                                        </p:tgtEl>
                                        <p:attrNameLst>
                                          <p:attrName>style.visibility</p:attrName>
                                        </p:attrNameLst>
                                      </p:cBhvr>
                                      <p:to>
                                        <p:strVal val="visible"/>
                                      </p:to>
                                    </p:set>
                                    <p:animEffect transition="in" filter="wipe(down)">
                                      <p:cBhvr>
                                        <p:cTn id="20" dur="500"/>
                                        <p:tgtEl>
                                          <p:spTgt spid="3655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31140" y="983411"/>
            <a:ext cx="8681720" cy="609600"/>
          </a:xfrm>
        </p:spPr>
        <p:txBody>
          <a:bodyPr/>
          <a:lstStyle/>
          <a:p>
            <a:pPr eaLnBrk="1" hangingPunct="1"/>
            <a:r>
              <a:rPr lang="en-US" b="1" dirty="0"/>
              <a:t>Reinsurance</a:t>
            </a:r>
          </a:p>
        </p:txBody>
      </p:sp>
      <p:sp>
        <p:nvSpPr>
          <p:cNvPr id="21507" name="Rectangle 3"/>
          <p:cNvSpPr>
            <a:spLocks noGrp="1" noChangeArrowheads="1"/>
          </p:cNvSpPr>
          <p:nvPr>
            <p:ph type="body" idx="1"/>
          </p:nvPr>
        </p:nvSpPr>
        <p:spPr>
          <a:xfrm>
            <a:off x="381000" y="2147888"/>
            <a:ext cx="8534400" cy="4114800"/>
          </a:xfrm>
        </p:spPr>
        <p:txBody>
          <a:bodyPr/>
          <a:lstStyle/>
          <a:p>
            <a:pPr marL="342900" indent="-342900" eaLnBrk="1" hangingPunct="1">
              <a:buFont typeface="Arial" panose="020B0604020202020204" pitchFamily="34" charset="0"/>
              <a:buChar char="•"/>
            </a:pPr>
            <a:r>
              <a:rPr lang="en-US" dirty="0"/>
              <a:t>A form of insurance for insurance companies</a:t>
            </a:r>
          </a:p>
          <a:p>
            <a:pPr marL="342900" indent="-342900" eaLnBrk="1" hangingPunct="1">
              <a:buFont typeface="Arial" panose="020B0604020202020204" pitchFamily="34" charset="0"/>
              <a:buChar char="•"/>
            </a:pPr>
            <a:r>
              <a:rPr lang="en-US" dirty="0"/>
              <a:t>The objective is to remove some degree of financial uncertainty by protecting themselves against economic loss</a:t>
            </a:r>
          </a:p>
          <a:p>
            <a:pPr marL="342900" indent="-342900" eaLnBrk="1" hangingPunct="1">
              <a:buFont typeface="Arial" panose="020B0604020202020204" pitchFamily="34" charset="0"/>
              <a:buChar char="•"/>
            </a:pPr>
            <a:r>
              <a:rPr lang="en-US" dirty="0"/>
              <a:t>Enables insurance companies to plan more effectively for contingencies</a:t>
            </a:r>
          </a:p>
        </p:txBody>
      </p:sp>
    </p:spTree>
    <p:extLst>
      <p:ext uri="{BB962C8B-B14F-4D97-AF65-F5344CB8AC3E}">
        <p14:creationId xmlns:p14="http://schemas.microsoft.com/office/powerpoint/2010/main" val="2083114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8CC459-4B24-45BB-806F-BFE2DE41A48E}"/>
              </a:ext>
            </a:extLst>
          </p:cNvPr>
          <p:cNvSpPr>
            <a:spLocks noGrp="1"/>
          </p:cNvSpPr>
          <p:nvPr>
            <p:ph type="title"/>
          </p:nvPr>
        </p:nvSpPr>
        <p:spPr/>
        <p:txBody>
          <a:bodyPr>
            <a:noAutofit/>
          </a:bodyPr>
          <a:lstStyle/>
          <a:p>
            <a:r>
              <a:rPr lang="en-US" dirty="0"/>
              <a:t>2018 Crop Insurance Premiums by Type</a:t>
            </a:r>
          </a:p>
        </p:txBody>
      </p:sp>
      <p:sp>
        <p:nvSpPr>
          <p:cNvPr id="2" name="Content Placeholder 1">
            <a:extLst>
              <a:ext uri="{FF2B5EF4-FFF2-40B4-BE49-F238E27FC236}">
                <a16:creationId xmlns:a16="http://schemas.microsoft.com/office/drawing/2014/main" id="{97700251-8F32-4070-8247-81FBB4B5D64B}"/>
              </a:ext>
            </a:extLst>
          </p:cNvPr>
          <p:cNvSpPr>
            <a:spLocks noGrp="1"/>
          </p:cNvSpPr>
          <p:nvPr>
            <p:ph idx="1"/>
          </p:nvPr>
        </p:nvSpPr>
        <p:spPr/>
        <p:txBody>
          <a:bodyPr/>
          <a:lstStyle/>
          <a:p>
            <a:endParaRPr lang="en-US"/>
          </a:p>
        </p:txBody>
      </p:sp>
      <p:graphicFrame>
        <p:nvGraphicFramePr>
          <p:cNvPr id="5" name="Chart 4">
            <a:extLst>
              <a:ext uri="{FF2B5EF4-FFF2-40B4-BE49-F238E27FC236}">
                <a16:creationId xmlns:a16="http://schemas.microsoft.com/office/drawing/2014/main" id="{CEB54006-86C1-47A9-8AD2-95B940BBE905}"/>
              </a:ext>
            </a:extLst>
          </p:cNvPr>
          <p:cNvGraphicFramePr>
            <a:graphicFrameLocks/>
          </p:cNvGraphicFramePr>
          <p:nvPr>
            <p:extLst>
              <p:ext uri="{D42A27DB-BD31-4B8C-83A1-F6EECF244321}">
                <p14:modId xmlns:p14="http://schemas.microsoft.com/office/powerpoint/2010/main" val="3656449386"/>
              </p:ext>
            </p:extLst>
          </p:nvPr>
        </p:nvGraphicFramePr>
        <p:xfrm>
          <a:off x="609600" y="1752600"/>
          <a:ext cx="78486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2553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F67B-12F5-46C9-B7A1-77BD2AF4E2C8}"/>
              </a:ext>
            </a:extLst>
          </p:cNvPr>
          <p:cNvSpPr>
            <a:spLocks noGrp="1"/>
          </p:cNvSpPr>
          <p:nvPr>
            <p:ph type="title"/>
          </p:nvPr>
        </p:nvSpPr>
        <p:spPr>
          <a:xfrm>
            <a:off x="231140" y="990600"/>
            <a:ext cx="8681720" cy="609600"/>
          </a:xfrm>
        </p:spPr>
        <p:txBody>
          <a:bodyPr>
            <a:noAutofit/>
          </a:bodyPr>
          <a:lstStyle/>
          <a:p>
            <a:r>
              <a:rPr lang="en-US" dirty="0"/>
              <a:t>Revenue Policies Now 77% of </a:t>
            </a:r>
            <a:br>
              <a:rPr lang="en-US" dirty="0"/>
            </a:br>
            <a:r>
              <a:rPr lang="en-US" dirty="0"/>
              <a:t>Total Premium</a:t>
            </a:r>
          </a:p>
        </p:txBody>
      </p:sp>
      <p:sp>
        <p:nvSpPr>
          <p:cNvPr id="4" name="Content Placeholder 3">
            <a:extLst>
              <a:ext uri="{FF2B5EF4-FFF2-40B4-BE49-F238E27FC236}">
                <a16:creationId xmlns:a16="http://schemas.microsoft.com/office/drawing/2014/main" id="{8350982D-584B-4AE1-AFE6-C7752CA8D1C7}"/>
              </a:ext>
            </a:extLst>
          </p:cNvPr>
          <p:cNvSpPr>
            <a:spLocks noGrp="1"/>
          </p:cNvSpPr>
          <p:nvPr>
            <p:ph idx="1"/>
          </p:nvPr>
        </p:nvSpPr>
        <p:spPr/>
        <p:txBody>
          <a:bodyPr/>
          <a:lstStyle/>
          <a:p>
            <a:endParaRPr lang="en-US"/>
          </a:p>
        </p:txBody>
      </p:sp>
      <p:graphicFrame>
        <p:nvGraphicFramePr>
          <p:cNvPr id="3" name="Chart 2">
            <a:extLst>
              <a:ext uri="{FF2B5EF4-FFF2-40B4-BE49-F238E27FC236}">
                <a16:creationId xmlns:a16="http://schemas.microsoft.com/office/drawing/2014/main" id="{4AE36B12-9DE2-4DFB-B3AA-726D37BEE651}"/>
              </a:ext>
            </a:extLst>
          </p:cNvPr>
          <p:cNvGraphicFramePr>
            <a:graphicFrameLocks/>
          </p:cNvGraphicFramePr>
          <p:nvPr/>
        </p:nvGraphicFramePr>
        <p:xfrm>
          <a:off x="876300" y="1828800"/>
          <a:ext cx="73914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9336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5BE3-100B-4E91-92C2-60F47BCE2AE0}"/>
              </a:ext>
            </a:extLst>
          </p:cNvPr>
          <p:cNvSpPr>
            <a:spLocks noGrp="1"/>
          </p:cNvSpPr>
          <p:nvPr>
            <p:ph type="title"/>
          </p:nvPr>
        </p:nvSpPr>
        <p:spPr/>
        <p:txBody>
          <a:bodyPr/>
          <a:lstStyle/>
          <a:p>
            <a:r>
              <a:rPr lang="en-US" dirty="0"/>
              <a:t>Crop Insurance Loss Ratio</a:t>
            </a:r>
          </a:p>
        </p:txBody>
      </p:sp>
      <p:graphicFrame>
        <p:nvGraphicFramePr>
          <p:cNvPr id="6" name="Content Placeholder 5">
            <a:extLst>
              <a:ext uri="{FF2B5EF4-FFF2-40B4-BE49-F238E27FC236}">
                <a16:creationId xmlns:a16="http://schemas.microsoft.com/office/drawing/2014/main" id="{2BBDD463-354E-484D-98FA-41C90FBCC083}"/>
              </a:ext>
            </a:extLst>
          </p:cNvPr>
          <p:cNvGraphicFramePr>
            <a:graphicFrameLocks noGrp="1"/>
          </p:cNvGraphicFramePr>
          <p:nvPr>
            <p:ph idx="1"/>
            <p:extLst>
              <p:ext uri="{D42A27DB-BD31-4B8C-83A1-F6EECF244321}">
                <p14:modId xmlns:p14="http://schemas.microsoft.com/office/powerpoint/2010/main" val="908818249"/>
              </p:ext>
            </p:extLst>
          </p:nvPr>
        </p:nvGraphicFramePr>
        <p:xfrm>
          <a:off x="257393" y="2050857"/>
          <a:ext cx="8629214" cy="3549407"/>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46E5F059-AE49-4C0E-8721-F440DC1A4098}"/>
              </a:ext>
            </a:extLst>
          </p:cNvPr>
          <p:cNvCxnSpPr/>
          <p:nvPr/>
        </p:nvCxnSpPr>
        <p:spPr>
          <a:xfrm>
            <a:off x="981075" y="3762375"/>
            <a:ext cx="77438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AB8D7F4-1392-4FE6-979C-D6016EF90B06}"/>
              </a:ext>
            </a:extLst>
          </p:cNvPr>
          <p:cNvSpPr txBox="1"/>
          <p:nvPr/>
        </p:nvSpPr>
        <p:spPr>
          <a:xfrm>
            <a:off x="934496" y="5826710"/>
            <a:ext cx="7428572" cy="461665"/>
          </a:xfrm>
          <a:prstGeom prst="rect">
            <a:avLst/>
          </a:prstGeom>
          <a:noFill/>
        </p:spPr>
        <p:txBody>
          <a:bodyPr wrap="none" rtlCol="0">
            <a:spAutoFit/>
          </a:bodyPr>
          <a:lstStyle/>
          <a:p>
            <a:r>
              <a:rPr lang="en-US" sz="2400" dirty="0">
                <a:latin typeface="Verdana" panose="020B0604030504040204" pitchFamily="34" charset="0"/>
                <a:ea typeface="Verdana" panose="020B0604030504040204" pitchFamily="34" charset="0"/>
              </a:rPr>
              <a:t>Loss Ratio = Total Indemnities/Total Premiums</a:t>
            </a:r>
          </a:p>
        </p:txBody>
      </p:sp>
    </p:spTree>
    <p:extLst>
      <p:ext uri="{BB962C8B-B14F-4D97-AF65-F5344CB8AC3E}">
        <p14:creationId xmlns:p14="http://schemas.microsoft.com/office/powerpoint/2010/main" val="2990088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79" y="64270"/>
            <a:ext cx="8523515" cy="658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177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2C9B4D-2CDC-454B-A04F-F2CD8428C0A2}"/>
              </a:ext>
            </a:extLst>
          </p:cNvPr>
          <p:cNvPicPr>
            <a:picLocks noChangeAspect="1"/>
          </p:cNvPicPr>
          <p:nvPr/>
        </p:nvPicPr>
        <p:blipFill>
          <a:blip r:embed="rId2"/>
          <a:stretch>
            <a:fillRect/>
          </a:stretch>
        </p:blipFill>
        <p:spPr>
          <a:xfrm>
            <a:off x="94341" y="60290"/>
            <a:ext cx="8954198" cy="6647080"/>
          </a:xfrm>
          <a:prstGeom prst="rect">
            <a:avLst/>
          </a:prstGeom>
        </p:spPr>
      </p:pic>
    </p:spTree>
    <p:extLst>
      <p:ext uri="{BB962C8B-B14F-4D97-AF65-F5344CB8AC3E}">
        <p14:creationId xmlns:p14="http://schemas.microsoft.com/office/powerpoint/2010/main" val="2710487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nvSpPr>
        <p:spPr bwMode="auto">
          <a:xfrm>
            <a:off x="4572000" y="1752600"/>
            <a:ext cx="0" cy="3962400"/>
          </a:xfrm>
          <a:prstGeom prst="line">
            <a:avLst/>
          </a:prstGeom>
          <a:noFill/>
          <a:ln w="28575">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24579" name="Rectangle 3"/>
          <p:cNvSpPr>
            <a:spLocks noChangeArrowheads="1"/>
          </p:cNvSpPr>
          <p:nvPr/>
        </p:nvSpPr>
        <p:spPr bwMode="auto">
          <a:xfrm>
            <a:off x="1905000" y="3352800"/>
            <a:ext cx="5715000" cy="1143000"/>
          </a:xfrm>
          <a:prstGeom prst="rect">
            <a:avLst/>
          </a:prstGeom>
          <a:solidFill>
            <a:schemeClr val="bg1"/>
          </a:solidFill>
          <a:ln w="2857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24580" name="Rectangle 4"/>
          <p:cNvSpPr>
            <a:spLocks noChangeArrowheads="1"/>
          </p:cNvSpPr>
          <p:nvPr/>
        </p:nvSpPr>
        <p:spPr bwMode="auto">
          <a:xfrm>
            <a:off x="1371600" y="2057400"/>
            <a:ext cx="7086600" cy="1219200"/>
          </a:xfrm>
          <a:prstGeom prst="rect">
            <a:avLst/>
          </a:prstGeom>
          <a:solidFill>
            <a:schemeClr val="bg1"/>
          </a:solidFill>
          <a:ln w="2857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9221" name="Rectangle 5"/>
          <p:cNvSpPr>
            <a:spLocks noGrp="1" noChangeArrowheads="1"/>
          </p:cNvSpPr>
          <p:nvPr>
            <p:ph type="title"/>
          </p:nvPr>
        </p:nvSpPr>
        <p:spPr>
          <a:xfrm>
            <a:off x="1" y="0"/>
            <a:ext cx="9001496" cy="1143000"/>
          </a:xfrm>
          <a:solidFill>
            <a:schemeClr val="bg1"/>
          </a:solidFill>
        </p:spPr>
        <p:txBody>
          <a:bodyPr>
            <a:normAutofit fontScale="90000"/>
          </a:bodyPr>
          <a:lstStyle/>
          <a:p>
            <a:pPr eaLnBrk="1" fontAlgn="auto" hangingPunct="1">
              <a:spcAft>
                <a:spcPts val="0"/>
              </a:spcAft>
              <a:defRPr/>
            </a:pPr>
            <a:r>
              <a:rPr lang="en-US" sz="4000" dirty="0">
                <a:solidFill>
                  <a:schemeClr val="tx2">
                    <a:satMod val="130000"/>
                  </a:schemeClr>
                </a:solidFill>
              </a:rPr>
              <a:t>Basic Components of the Crop Insurance  Program</a:t>
            </a:r>
          </a:p>
        </p:txBody>
      </p:sp>
      <p:sp>
        <p:nvSpPr>
          <p:cNvPr id="24582" name="Text Box 6"/>
          <p:cNvSpPr txBox="1">
            <a:spLocks noChangeArrowheads="1"/>
          </p:cNvSpPr>
          <p:nvPr/>
        </p:nvSpPr>
        <p:spPr bwMode="auto">
          <a:xfrm>
            <a:off x="1219200" y="2209800"/>
            <a:ext cx="7200900" cy="1006475"/>
          </a:xfrm>
          <a:prstGeom prst="rect">
            <a:avLst/>
          </a:prstGeom>
          <a:noFill/>
          <a:ln w="28575">
            <a:noFill/>
            <a:miter lim="800000"/>
            <a:headEnd/>
            <a:tailEnd/>
          </a:ln>
        </p:spPr>
        <p:txBody>
          <a:bodyPr>
            <a:spAutoFit/>
          </a:bodyPr>
          <a:lstStyle/>
          <a:p>
            <a:pPr algn="ctr" fontAlgn="base">
              <a:spcBef>
                <a:spcPct val="0"/>
              </a:spcBef>
              <a:spcAft>
                <a:spcPct val="0"/>
              </a:spcAft>
            </a:pPr>
            <a:r>
              <a:rPr lang="en-US" sz="2000" b="1" dirty="0">
                <a:solidFill>
                  <a:prstClr val="black"/>
                </a:solidFill>
                <a:latin typeface="Arial Narrow" pitchFamily="34" charset="0"/>
                <a:cs typeface="Arial" charset="0"/>
              </a:rPr>
              <a:t>Licensed Crop Insurance Agents</a:t>
            </a:r>
          </a:p>
          <a:p>
            <a:pPr algn="ctr" fontAlgn="base">
              <a:spcBef>
                <a:spcPct val="0"/>
              </a:spcBef>
              <a:spcAft>
                <a:spcPct val="0"/>
              </a:spcAft>
            </a:pPr>
            <a:r>
              <a:rPr lang="en-US" sz="2000" dirty="0">
                <a:solidFill>
                  <a:prstClr val="black"/>
                </a:solidFill>
                <a:latin typeface="Arial Narrow" pitchFamily="34" charset="0"/>
                <a:cs typeface="Arial" charset="0"/>
              </a:rPr>
              <a:t>(Most agents work for more than one company)</a:t>
            </a:r>
          </a:p>
          <a:p>
            <a:pPr algn="ctr" fontAlgn="base">
              <a:spcBef>
                <a:spcPct val="0"/>
              </a:spcBef>
              <a:spcAft>
                <a:spcPct val="0"/>
              </a:spcAft>
            </a:pPr>
            <a:r>
              <a:rPr lang="en-US" sz="2000" dirty="0">
                <a:solidFill>
                  <a:prstClr val="black"/>
                </a:solidFill>
                <a:latin typeface="Arial Narrow" pitchFamily="34" charset="0"/>
                <a:cs typeface="Arial" charset="0"/>
              </a:rPr>
              <a:t>Responsible for Sales and Premium Collection of the Farmer-paid Portion</a:t>
            </a:r>
          </a:p>
        </p:txBody>
      </p:sp>
      <p:sp>
        <p:nvSpPr>
          <p:cNvPr id="24583" name="Text Box 7"/>
          <p:cNvSpPr txBox="1">
            <a:spLocks noChangeArrowheads="1"/>
          </p:cNvSpPr>
          <p:nvPr/>
        </p:nvSpPr>
        <p:spPr bwMode="auto">
          <a:xfrm>
            <a:off x="1066800" y="4648200"/>
            <a:ext cx="7543800" cy="1690688"/>
          </a:xfrm>
          <a:prstGeom prst="rect">
            <a:avLst/>
          </a:prstGeom>
          <a:solidFill>
            <a:schemeClr val="bg1"/>
          </a:solidFill>
          <a:ln w="28575">
            <a:solidFill>
              <a:schemeClr val="tx1"/>
            </a:solidFill>
            <a:miter lim="800000"/>
            <a:headEnd/>
            <a:tailEnd/>
          </a:ln>
        </p:spPr>
        <p:txBody>
          <a:bodyPr>
            <a:spAutoFit/>
          </a:bodyPr>
          <a:lstStyle/>
          <a:p>
            <a:pPr algn="ctr" fontAlgn="base">
              <a:spcBef>
                <a:spcPct val="0"/>
              </a:spcBef>
              <a:spcAft>
                <a:spcPct val="0"/>
              </a:spcAft>
            </a:pPr>
            <a:r>
              <a:rPr lang="en-US" sz="2000" b="1">
                <a:solidFill>
                  <a:prstClr val="black"/>
                </a:solidFill>
                <a:latin typeface="Arial Narrow" pitchFamily="34" charset="0"/>
                <a:cs typeface="Arial" charset="0"/>
              </a:rPr>
              <a:t>Federal Crop Insurance Corporation (FCIC)</a:t>
            </a:r>
          </a:p>
          <a:p>
            <a:pPr algn="ctr" fontAlgn="base">
              <a:spcBef>
                <a:spcPct val="0"/>
              </a:spcBef>
              <a:spcAft>
                <a:spcPct val="0"/>
              </a:spcAft>
            </a:pPr>
            <a:r>
              <a:rPr lang="en-US" sz="2000" b="1">
                <a:solidFill>
                  <a:prstClr val="black"/>
                </a:solidFill>
                <a:latin typeface="Arial Narrow" pitchFamily="34" charset="0"/>
                <a:cs typeface="Arial" charset="0"/>
              </a:rPr>
              <a:t>(Managed by USDA/RMA)</a:t>
            </a:r>
          </a:p>
          <a:p>
            <a:pPr algn="ctr" fontAlgn="base">
              <a:spcBef>
                <a:spcPct val="0"/>
              </a:spcBef>
              <a:spcAft>
                <a:spcPct val="0"/>
              </a:spcAft>
            </a:pPr>
            <a:r>
              <a:rPr lang="en-US" sz="2000">
                <a:solidFill>
                  <a:prstClr val="black"/>
                </a:solidFill>
                <a:latin typeface="Arial Narrow" pitchFamily="34" charset="0"/>
                <a:cs typeface="Arial" charset="0"/>
              </a:rPr>
              <a:t>Responsible for Policy Development, Rating, Reinsurance, and </a:t>
            </a:r>
          </a:p>
          <a:p>
            <a:pPr algn="ctr" fontAlgn="base">
              <a:spcBef>
                <a:spcPct val="0"/>
              </a:spcBef>
              <a:spcAft>
                <a:spcPct val="0"/>
              </a:spcAft>
            </a:pPr>
            <a:r>
              <a:rPr lang="en-US" sz="2000">
                <a:solidFill>
                  <a:prstClr val="black"/>
                </a:solidFill>
                <a:latin typeface="Arial Narrow" pitchFamily="34" charset="0"/>
                <a:cs typeface="Arial" charset="0"/>
              </a:rPr>
              <a:t>Administrative Expense Support </a:t>
            </a:r>
          </a:p>
          <a:p>
            <a:pPr algn="ctr" fontAlgn="base">
              <a:spcBef>
                <a:spcPct val="0"/>
              </a:spcBef>
              <a:spcAft>
                <a:spcPct val="0"/>
              </a:spcAft>
            </a:pPr>
            <a:r>
              <a:rPr lang="en-US" sz="2000">
                <a:solidFill>
                  <a:prstClr val="black"/>
                </a:solidFill>
                <a:latin typeface="Arial Narrow" pitchFamily="34" charset="0"/>
                <a:cs typeface="Arial" charset="0"/>
              </a:rPr>
              <a:t>(as negotiated and contracted by the Standard Reinsurance Agreement)</a:t>
            </a:r>
          </a:p>
        </p:txBody>
      </p:sp>
      <p:sp>
        <p:nvSpPr>
          <p:cNvPr id="24584" name="Text Box 8"/>
          <p:cNvSpPr txBox="1">
            <a:spLocks noChangeArrowheads="1"/>
          </p:cNvSpPr>
          <p:nvPr/>
        </p:nvSpPr>
        <p:spPr bwMode="auto">
          <a:xfrm>
            <a:off x="1981200" y="3429000"/>
            <a:ext cx="5562600" cy="1006475"/>
          </a:xfrm>
          <a:prstGeom prst="rect">
            <a:avLst/>
          </a:prstGeom>
          <a:solidFill>
            <a:schemeClr val="bg1"/>
          </a:solidFill>
          <a:ln w="19050">
            <a:noFill/>
            <a:miter lim="800000"/>
            <a:headEnd/>
            <a:tailEnd/>
          </a:ln>
        </p:spPr>
        <p:txBody>
          <a:bodyPr>
            <a:spAutoFit/>
          </a:bodyPr>
          <a:lstStyle/>
          <a:p>
            <a:pPr algn="ctr" fontAlgn="base">
              <a:spcBef>
                <a:spcPct val="0"/>
              </a:spcBef>
              <a:spcAft>
                <a:spcPct val="0"/>
              </a:spcAft>
            </a:pPr>
            <a:r>
              <a:rPr lang="en-US" sz="2000" b="1" dirty="0">
                <a:solidFill>
                  <a:prstClr val="black"/>
                </a:solidFill>
                <a:latin typeface="Arial Narrow" pitchFamily="34" charset="0"/>
                <a:cs typeface="Arial" charset="0"/>
              </a:rPr>
              <a:t>Approved Insurance Providers (AIP’s)</a:t>
            </a:r>
          </a:p>
          <a:p>
            <a:pPr algn="ctr" fontAlgn="base">
              <a:spcBef>
                <a:spcPct val="0"/>
              </a:spcBef>
              <a:spcAft>
                <a:spcPct val="0"/>
              </a:spcAft>
            </a:pPr>
            <a:r>
              <a:rPr lang="en-US" sz="2000" dirty="0">
                <a:solidFill>
                  <a:prstClr val="black"/>
                </a:solidFill>
                <a:latin typeface="Arial Narrow" pitchFamily="34" charset="0"/>
                <a:cs typeface="Arial" charset="0"/>
              </a:rPr>
              <a:t>Responsible for Delivery of the Program </a:t>
            </a:r>
          </a:p>
          <a:p>
            <a:pPr algn="ctr" fontAlgn="base">
              <a:spcBef>
                <a:spcPct val="0"/>
              </a:spcBef>
              <a:spcAft>
                <a:spcPct val="0"/>
              </a:spcAft>
            </a:pPr>
            <a:r>
              <a:rPr lang="en-US" sz="2000" dirty="0">
                <a:solidFill>
                  <a:prstClr val="black"/>
                </a:solidFill>
                <a:latin typeface="Arial Narrow" pitchFamily="34" charset="0"/>
                <a:cs typeface="Arial" charset="0"/>
              </a:rPr>
              <a:t>Agrees to Indemnify the Insured Farmer Against Losses</a:t>
            </a:r>
          </a:p>
        </p:txBody>
      </p:sp>
      <p:sp>
        <p:nvSpPr>
          <p:cNvPr id="24585" name="Rectangle 9"/>
          <p:cNvSpPr>
            <a:spLocks noChangeArrowheads="1"/>
          </p:cNvSpPr>
          <p:nvPr/>
        </p:nvSpPr>
        <p:spPr bwMode="auto">
          <a:xfrm flipV="1">
            <a:off x="3771900" y="1371600"/>
            <a:ext cx="1600200" cy="457200"/>
          </a:xfrm>
          <a:prstGeom prst="rect">
            <a:avLst/>
          </a:prstGeom>
          <a:solidFill>
            <a:schemeClr val="bg1"/>
          </a:solidFill>
          <a:ln w="2857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24586" name="Text Box 10"/>
          <p:cNvSpPr txBox="1">
            <a:spLocks noChangeArrowheads="1"/>
          </p:cNvSpPr>
          <p:nvPr/>
        </p:nvSpPr>
        <p:spPr bwMode="auto">
          <a:xfrm>
            <a:off x="3810000" y="1371600"/>
            <a:ext cx="1524000" cy="298450"/>
          </a:xfrm>
          <a:prstGeom prst="rect">
            <a:avLst/>
          </a:prstGeom>
          <a:noFill/>
          <a:ln w="9525">
            <a:noFill/>
            <a:miter lim="800000"/>
            <a:headEnd/>
            <a:tailEnd/>
          </a:ln>
        </p:spPr>
        <p:txBody>
          <a:bodyPr>
            <a:spAutoFit/>
          </a:bodyPr>
          <a:lstStyle/>
          <a:p>
            <a:pPr algn="ctr" fontAlgn="base">
              <a:spcBef>
                <a:spcPct val="0"/>
              </a:spcBef>
              <a:spcAft>
                <a:spcPct val="0"/>
              </a:spcAft>
            </a:pPr>
            <a:r>
              <a:rPr lang="en-US" sz="2000" b="1">
                <a:solidFill>
                  <a:prstClr val="black"/>
                </a:solidFill>
                <a:latin typeface="Arial Narrow" pitchFamily="34" charset="0"/>
                <a:cs typeface="Arial" charset="0"/>
              </a:rPr>
              <a:t>Farmers</a:t>
            </a:r>
          </a:p>
        </p:txBody>
      </p:sp>
      <p:sp>
        <p:nvSpPr>
          <p:cNvPr id="12" name="Footer Placeholder 11"/>
          <p:cNvSpPr>
            <a:spLocks noGrp="1"/>
          </p:cNvSpPr>
          <p:nvPr>
            <p:ph type="ftr" sz="quarter" idx="11"/>
          </p:nvPr>
        </p:nvSpPr>
        <p:spPr>
          <a:xfrm>
            <a:off x="990600" y="6381750"/>
            <a:ext cx="2895600" cy="476250"/>
          </a:xfrm>
        </p:spPr>
        <p:txBody>
          <a:bodyPr/>
          <a:lstStyle/>
          <a:p>
            <a:pPr>
              <a:defRPr/>
            </a:pPr>
            <a:r>
              <a:rPr lang="en-US" dirty="0">
                <a:solidFill>
                  <a:srgbClr val="54001C">
                    <a:shade val="50000"/>
                    <a:satMod val="200000"/>
                  </a:srgbClr>
                </a:solidFill>
              </a:rPr>
              <a:t>(C) 2011 NCIS</a:t>
            </a:r>
          </a:p>
        </p:txBody>
      </p:sp>
      <p:sp>
        <p:nvSpPr>
          <p:cNvPr id="13" name="Slide Number Placeholder 12"/>
          <p:cNvSpPr>
            <a:spLocks noGrp="1"/>
          </p:cNvSpPr>
          <p:nvPr>
            <p:ph type="sldNum" sz="quarter" idx="12"/>
          </p:nvPr>
        </p:nvSpPr>
        <p:spPr/>
        <p:txBody>
          <a:bodyPr/>
          <a:lstStyle/>
          <a:p>
            <a:pPr>
              <a:defRPr/>
            </a:pPr>
            <a:endParaRPr lang="en-US" dirty="0">
              <a:solidFill>
                <a:srgbClr val="54001C">
                  <a:shade val="50000"/>
                  <a:satMod val="200000"/>
                </a:srgbClr>
              </a:solidFill>
            </a:endParaRPr>
          </a:p>
        </p:txBody>
      </p:sp>
    </p:spTree>
    <p:extLst>
      <p:ext uri="{BB962C8B-B14F-4D97-AF65-F5344CB8AC3E}">
        <p14:creationId xmlns:p14="http://schemas.microsoft.com/office/powerpoint/2010/main" val="27915296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DCAE43-530B-49FF-8462-203756D18B1F}"/>
              </a:ext>
            </a:extLst>
          </p:cNvPr>
          <p:cNvPicPr>
            <a:picLocks noChangeAspect="1"/>
          </p:cNvPicPr>
          <p:nvPr/>
        </p:nvPicPr>
        <p:blipFill rotWithShape="1">
          <a:blip r:embed="rId2"/>
          <a:srcRect l="11818" t="17792" r="62204" b="18023"/>
          <a:stretch/>
        </p:blipFill>
        <p:spPr>
          <a:xfrm>
            <a:off x="483257" y="933840"/>
            <a:ext cx="8138230" cy="5655075"/>
          </a:xfrm>
          <a:prstGeom prst="rect">
            <a:avLst/>
          </a:prstGeom>
        </p:spPr>
      </p:pic>
    </p:spTree>
    <p:extLst>
      <p:ext uri="{BB962C8B-B14F-4D97-AF65-F5344CB8AC3E}">
        <p14:creationId xmlns:p14="http://schemas.microsoft.com/office/powerpoint/2010/main" val="50529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a:t>Types of Multi Peril Crop Insurance</a:t>
            </a:r>
          </a:p>
        </p:txBody>
      </p:sp>
      <p:sp>
        <p:nvSpPr>
          <p:cNvPr id="27651" name="Rectangle 3"/>
          <p:cNvSpPr>
            <a:spLocks noGrp="1" noChangeArrowheads="1"/>
          </p:cNvSpPr>
          <p:nvPr>
            <p:ph type="body" idx="1"/>
          </p:nvPr>
        </p:nvSpPr>
        <p:spPr/>
        <p:txBody>
          <a:bodyPr>
            <a:normAutofit fontScale="92500" lnSpcReduction="20000"/>
          </a:bodyPr>
          <a:lstStyle/>
          <a:p>
            <a:pPr marL="342900" indent="-342900" eaLnBrk="1" hangingPunct="1">
              <a:buFont typeface="Arial" panose="020B0604020202020204" pitchFamily="34" charset="0"/>
              <a:buChar char="•"/>
            </a:pPr>
            <a:r>
              <a:rPr lang="en-US" dirty="0"/>
              <a:t>Federal Crop Insurance</a:t>
            </a:r>
          </a:p>
          <a:p>
            <a:pPr marL="800100" lvl="1" indent="-342900">
              <a:buFont typeface="Arial" panose="020B0604020202020204" pitchFamily="34" charset="0"/>
              <a:buChar char="•"/>
            </a:pPr>
            <a:r>
              <a:rPr lang="en-US" dirty="0"/>
              <a:t>Common Crop Insurance Policy</a:t>
            </a:r>
          </a:p>
          <a:p>
            <a:pPr marL="1200150" lvl="2" indent="-285750">
              <a:buFont typeface="Arial" panose="020B0604020202020204" pitchFamily="34" charset="0"/>
              <a:buChar char="•"/>
            </a:pPr>
            <a:r>
              <a:rPr lang="en-US" dirty="0"/>
              <a:t>Yield</a:t>
            </a:r>
          </a:p>
          <a:p>
            <a:pPr marL="1200150" lvl="2" indent="-285750">
              <a:buFont typeface="Arial" panose="020B0604020202020204" pitchFamily="34" charset="0"/>
              <a:buChar char="•"/>
            </a:pPr>
            <a:r>
              <a:rPr lang="en-US" dirty="0"/>
              <a:t>Revenue</a:t>
            </a:r>
          </a:p>
          <a:p>
            <a:pPr marL="800100" lvl="1" indent="-342900">
              <a:buFont typeface="Arial" panose="020B0604020202020204" pitchFamily="34" charset="0"/>
              <a:buChar char="•"/>
            </a:pPr>
            <a:r>
              <a:rPr lang="en-US" dirty="0"/>
              <a:t>Area Risk Protection (formerly Group Risk)</a:t>
            </a:r>
          </a:p>
          <a:p>
            <a:pPr marL="1257300" lvl="2" indent="-342900">
              <a:buFont typeface="Arial" panose="020B0604020202020204" pitchFamily="34" charset="0"/>
              <a:buChar char="•"/>
            </a:pPr>
            <a:r>
              <a:rPr lang="en-US" dirty="0"/>
              <a:t>Yield</a:t>
            </a:r>
          </a:p>
          <a:p>
            <a:pPr marL="1257300" lvl="2" indent="-342900">
              <a:buFont typeface="Arial" panose="020B0604020202020204" pitchFamily="34" charset="0"/>
              <a:buChar char="•"/>
            </a:pPr>
            <a:r>
              <a:rPr lang="en-US" dirty="0"/>
              <a:t>Revenue</a:t>
            </a:r>
          </a:p>
          <a:p>
            <a:pPr marL="742950" lvl="1" indent="-285750">
              <a:buFont typeface="Arial" panose="020B0604020202020204" pitchFamily="34" charset="0"/>
              <a:buChar char="•"/>
            </a:pPr>
            <a:r>
              <a:rPr lang="en-US" dirty="0"/>
              <a:t>Whole-Farm Revenue Protection (formerly Adjusted Gross Revenue)</a:t>
            </a:r>
          </a:p>
          <a:p>
            <a:pPr marL="742950" lvl="1" indent="-285750">
              <a:buFont typeface="Arial" panose="020B0604020202020204" pitchFamily="34" charset="0"/>
              <a:buChar char="•"/>
            </a:pPr>
            <a:r>
              <a:rPr lang="en-US" dirty="0"/>
              <a:t>Actual Production History (APH)</a:t>
            </a:r>
          </a:p>
          <a:p>
            <a:pPr marL="742950" lvl="1" indent="-285750">
              <a:buFont typeface="Arial" panose="020B0604020202020204" pitchFamily="34" charset="0"/>
              <a:buChar char="•"/>
            </a:pPr>
            <a:r>
              <a:rPr lang="en-US" dirty="0"/>
              <a:t>Dollar Plan</a:t>
            </a:r>
          </a:p>
          <a:p>
            <a:pPr marL="742950" lvl="1" indent="-285750">
              <a:buFont typeface="Arial" panose="020B0604020202020204" pitchFamily="34" charset="0"/>
              <a:buChar char="•"/>
            </a:pPr>
            <a:r>
              <a:rPr lang="en-US" dirty="0"/>
              <a:t>Pasture, Rangeland, Forage</a:t>
            </a:r>
          </a:p>
          <a:p>
            <a:pPr marL="1200150" lvl="2" indent="-285750">
              <a:buFont typeface="Arial" panose="020B0604020202020204" pitchFamily="34" charset="0"/>
              <a:buChar char="•"/>
            </a:pPr>
            <a:r>
              <a:rPr lang="en-US" dirty="0"/>
              <a:t>Rainfall</a:t>
            </a:r>
          </a:p>
          <a:p>
            <a:pPr marL="1200150" lvl="2" indent="-285750">
              <a:buFont typeface="Arial" panose="020B0604020202020204" pitchFamily="34" charset="0"/>
              <a:buChar char="•"/>
            </a:pPr>
            <a:r>
              <a:rPr lang="en-US" dirty="0"/>
              <a:t>Vegetation</a:t>
            </a:r>
          </a:p>
          <a:p>
            <a:pPr marL="742950" lvl="1" indent="-285750">
              <a:buFont typeface="Arial" panose="020B0604020202020204" pitchFamily="34" charset="0"/>
              <a:buChar char="•"/>
            </a:pPr>
            <a:r>
              <a:rPr lang="en-US" dirty="0"/>
              <a:t>Stacked Income Protection for Cotton (STAX)</a:t>
            </a:r>
          </a:p>
          <a:p>
            <a:pPr marL="742950" lvl="1" indent="-285750">
              <a:buFont typeface="Arial" panose="020B0604020202020204" pitchFamily="34" charset="0"/>
              <a:buChar char="•"/>
            </a:pPr>
            <a:r>
              <a:rPr lang="en-US" dirty="0"/>
              <a:t>Supplemental Coverage Option (SCO)</a:t>
            </a:r>
          </a:p>
          <a:p>
            <a:pPr marL="1200150" lvl="2" indent="-285750">
              <a:buFont typeface="Arial" panose="020B0604020202020204" pitchFamily="34" charset="0"/>
              <a:buChar char="•"/>
            </a:pPr>
            <a:endParaRPr lang="en-US" dirty="0"/>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19732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 calcmode="lin" valueType="num">
                                      <p:cBhvr additive="base">
                                        <p:cTn id="7"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anim calcmode="lin" valueType="num">
                                      <p:cBhvr additive="base">
                                        <p:cTn id="11"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651">
                                            <p:txEl>
                                              <p:pRg st="3" end="3"/>
                                            </p:txEl>
                                          </p:spTgt>
                                        </p:tgtEl>
                                        <p:attrNameLst>
                                          <p:attrName>style.visibility</p:attrName>
                                        </p:attrNameLst>
                                      </p:cBhvr>
                                      <p:to>
                                        <p:strVal val="visible"/>
                                      </p:to>
                                    </p:set>
                                    <p:anim calcmode="lin" valueType="num">
                                      <p:cBhvr additive="base">
                                        <p:cTn id="17"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anim calcmode="lin" valueType="num">
                                      <p:cBhvr additive="base">
                                        <p:cTn id="23"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65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anim calcmode="lin" valueType="num">
                                      <p:cBhvr additive="base">
                                        <p:cTn id="27"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7651">
                                            <p:txEl>
                                              <p:pRg st="6" end="6"/>
                                            </p:txEl>
                                          </p:spTgt>
                                        </p:tgtEl>
                                        <p:attrNameLst>
                                          <p:attrName>style.visibility</p:attrName>
                                        </p:attrNameLst>
                                      </p:cBhvr>
                                      <p:to>
                                        <p:strVal val="visible"/>
                                      </p:to>
                                    </p:set>
                                    <p:anim calcmode="lin" valueType="num">
                                      <p:cBhvr additive="base">
                                        <p:cTn id="33" dur="500" fill="hold"/>
                                        <p:tgtEl>
                                          <p:spTgt spid="2765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76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7651">
                                            <p:txEl>
                                              <p:pRg st="7" end="7"/>
                                            </p:txEl>
                                          </p:spTgt>
                                        </p:tgtEl>
                                        <p:attrNameLst>
                                          <p:attrName>style.visibility</p:attrName>
                                        </p:attrNameLst>
                                      </p:cBhvr>
                                      <p:to>
                                        <p:strVal val="visible"/>
                                      </p:to>
                                    </p:set>
                                    <p:anim calcmode="lin" valueType="num">
                                      <p:cBhvr additive="base">
                                        <p:cTn id="39" dur="500" fill="hold"/>
                                        <p:tgtEl>
                                          <p:spTgt spid="2765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76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7651">
                                            <p:txEl>
                                              <p:pRg st="8" end="8"/>
                                            </p:txEl>
                                          </p:spTgt>
                                        </p:tgtEl>
                                        <p:attrNameLst>
                                          <p:attrName>style.visibility</p:attrName>
                                        </p:attrNameLst>
                                      </p:cBhvr>
                                      <p:to>
                                        <p:strVal val="visible"/>
                                      </p:to>
                                    </p:set>
                                    <p:anim calcmode="lin" valueType="num">
                                      <p:cBhvr additive="base">
                                        <p:cTn id="45" dur="500" fill="hold"/>
                                        <p:tgtEl>
                                          <p:spTgt spid="27651">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765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7651">
                                            <p:txEl>
                                              <p:pRg st="9" end="9"/>
                                            </p:txEl>
                                          </p:spTgt>
                                        </p:tgtEl>
                                        <p:attrNameLst>
                                          <p:attrName>style.visibility</p:attrName>
                                        </p:attrNameLst>
                                      </p:cBhvr>
                                      <p:to>
                                        <p:strVal val="visible"/>
                                      </p:to>
                                    </p:set>
                                    <p:anim calcmode="lin" valueType="num">
                                      <p:cBhvr additive="base">
                                        <p:cTn id="51" dur="500" fill="hold"/>
                                        <p:tgtEl>
                                          <p:spTgt spid="27651">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765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7651">
                                            <p:txEl>
                                              <p:pRg st="10" end="10"/>
                                            </p:txEl>
                                          </p:spTgt>
                                        </p:tgtEl>
                                        <p:attrNameLst>
                                          <p:attrName>style.visibility</p:attrName>
                                        </p:attrNameLst>
                                      </p:cBhvr>
                                      <p:to>
                                        <p:strVal val="visible"/>
                                      </p:to>
                                    </p:set>
                                    <p:anim calcmode="lin" valueType="num">
                                      <p:cBhvr additive="base">
                                        <p:cTn id="57" dur="500" fill="hold"/>
                                        <p:tgtEl>
                                          <p:spTgt spid="27651">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651">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7651">
                                            <p:txEl>
                                              <p:pRg st="11" end="11"/>
                                            </p:txEl>
                                          </p:spTgt>
                                        </p:tgtEl>
                                        <p:attrNameLst>
                                          <p:attrName>style.visibility</p:attrName>
                                        </p:attrNameLst>
                                      </p:cBhvr>
                                      <p:to>
                                        <p:strVal val="visible"/>
                                      </p:to>
                                    </p:set>
                                    <p:anim calcmode="lin" valueType="num">
                                      <p:cBhvr additive="base">
                                        <p:cTn id="61" dur="500" fill="hold"/>
                                        <p:tgtEl>
                                          <p:spTgt spid="27651">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7651">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651">
                                            <p:txEl>
                                              <p:pRg st="12" end="12"/>
                                            </p:txEl>
                                          </p:spTgt>
                                        </p:tgtEl>
                                        <p:attrNameLst>
                                          <p:attrName>style.visibility</p:attrName>
                                        </p:attrNameLst>
                                      </p:cBhvr>
                                      <p:to>
                                        <p:strVal val="visible"/>
                                      </p:to>
                                    </p:set>
                                    <p:anim calcmode="lin" valueType="num">
                                      <p:cBhvr additive="base">
                                        <p:cTn id="67" dur="500" fill="hold"/>
                                        <p:tgtEl>
                                          <p:spTgt spid="27651">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7651">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651">
                                            <p:txEl>
                                              <p:pRg st="13" end="13"/>
                                            </p:txEl>
                                          </p:spTgt>
                                        </p:tgtEl>
                                        <p:attrNameLst>
                                          <p:attrName>style.visibility</p:attrName>
                                        </p:attrNameLst>
                                      </p:cBhvr>
                                      <p:to>
                                        <p:strVal val="visible"/>
                                      </p:to>
                                    </p:set>
                                    <p:anim calcmode="lin" valueType="num">
                                      <p:cBhvr additive="base">
                                        <p:cTn id="73" dur="500" fill="hold"/>
                                        <p:tgtEl>
                                          <p:spTgt spid="27651">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651">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7651">
                                            <p:txEl>
                                              <p:pRg st="14" end="14"/>
                                            </p:txEl>
                                          </p:spTgt>
                                        </p:tgtEl>
                                        <p:attrNameLst>
                                          <p:attrName>style.visibility</p:attrName>
                                        </p:attrNameLst>
                                      </p:cBhvr>
                                      <p:to>
                                        <p:strVal val="visible"/>
                                      </p:to>
                                    </p:set>
                                    <p:anim calcmode="lin" valueType="num">
                                      <p:cBhvr additive="base">
                                        <p:cTn id="79" dur="500" fill="hold"/>
                                        <p:tgtEl>
                                          <p:spTgt spid="27651">
                                            <p:txEl>
                                              <p:pRg st="14" end="1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7651">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t>Overview of Policies</a:t>
            </a:r>
          </a:p>
        </p:txBody>
      </p:sp>
      <p:sp>
        <p:nvSpPr>
          <p:cNvPr id="174083" name="Rectangle 3"/>
          <p:cNvSpPr>
            <a:spLocks noGrp="1" noChangeArrowheads="1"/>
          </p:cNvSpPr>
          <p:nvPr>
            <p:ph type="body" idx="1"/>
          </p:nvPr>
        </p:nvSpPr>
        <p:spPr/>
        <p:txBody>
          <a:bodyPr>
            <a:normAutofit/>
          </a:bodyPr>
          <a:lstStyle/>
          <a:p>
            <a:pPr marL="342900" indent="-342900">
              <a:buFont typeface="Arial" panose="020B0604020202020204" pitchFamily="34" charset="0"/>
              <a:buChar char="•"/>
            </a:pPr>
            <a:r>
              <a:rPr lang="en-US" sz="2800" dirty="0"/>
              <a:t>Yield Protection (YP)</a:t>
            </a:r>
          </a:p>
          <a:p>
            <a:pPr marL="800100" lvl="1" indent="-342900">
              <a:buFont typeface="Arial" panose="020B0604020202020204" pitchFamily="34" charset="0"/>
              <a:buChar char="•"/>
            </a:pPr>
            <a:r>
              <a:rPr lang="en-US" sz="2400" dirty="0"/>
              <a:t>The fundamental crop insurance policy</a:t>
            </a:r>
          </a:p>
          <a:p>
            <a:pPr marL="800100" lvl="1" indent="-342900">
              <a:buFont typeface="Arial" panose="020B0604020202020204" pitchFamily="34" charset="0"/>
              <a:buChar char="•"/>
            </a:pPr>
            <a:r>
              <a:rPr lang="en-US" sz="2400" dirty="0"/>
              <a:t>Yield guarantee based on actual yield history</a:t>
            </a:r>
          </a:p>
          <a:p>
            <a:pPr marL="800100" lvl="1" indent="-342900">
              <a:buFont typeface="Arial" panose="020B0604020202020204" pitchFamily="34" charset="0"/>
              <a:buChar char="•"/>
            </a:pPr>
            <a:r>
              <a:rPr lang="en-US" sz="2400" dirty="0"/>
              <a:t>If harvested yield is less than yield guarantee, farmer receives an indemnity</a:t>
            </a:r>
          </a:p>
          <a:p>
            <a:pPr marL="800100" lvl="1" indent="-342900">
              <a:buFont typeface="Arial" panose="020B0604020202020204" pitchFamily="34" charset="0"/>
              <a:buChar char="•"/>
            </a:pPr>
            <a:r>
              <a:rPr lang="en-US" sz="2400" dirty="0"/>
              <a:t>Multiple Peril Crop Insurance (MPCI)</a:t>
            </a:r>
          </a:p>
          <a:p>
            <a:pPr marL="800100" lvl="1" indent="-342900">
              <a:buFont typeface="Arial" panose="020B0604020202020204" pitchFamily="34" charset="0"/>
              <a:buChar char="•"/>
            </a:pPr>
            <a:r>
              <a:rPr lang="en-US" sz="2400" dirty="0"/>
              <a:t>Catastrophic Coverage (CAT) is the minimum APH coverage anyone can buy</a:t>
            </a:r>
          </a:p>
        </p:txBody>
      </p:sp>
    </p:spTree>
    <p:extLst>
      <p:ext uri="{BB962C8B-B14F-4D97-AF65-F5344CB8AC3E}">
        <p14:creationId xmlns:p14="http://schemas.microsoft.com/office/powerpoint/2010/main" val="234146313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t>Overview of Policies</a:t>
            </a:r>
          </a:p>
        </p:txBody>
      </p:sp>
      <p:sp>
        <p:nvSpPr>
          <p:cNvPr id="175107" name="Rectangle 3"/>
          <p:cNvSpPr>
            <a:spLocks noGrp="1" noChangeArrowheads="1"/>
          </p:cNvSpPr>
          <p:nvPr>
            <p:ph type="body" idx="1"/>
          </p:nvPr>
        </p:nvSpPr>
        <p:spPr/>
        <p:txBody>
          <a:bodyPr>
            <a:normAutofit/>
          </a:bodyPr>
          <a:lstStyle/>
          <a:p>
            <a:pPr marL="342900" indent="-342900">
              <a:buFont typeface="Arial" panose="020B0604020202020204" pitchFamily="34" charset="0"/>
              <a:buChar char="•"/>
            </a:pPr>
            <a:r>
              <a:rPr lang="en-US" sz="2800" dirty="0"/>
              <a:t>Revenue Protection (RP)</a:t>
            </a:r>
          </a:p>
          <a:p>
            <a:pPr marL="800100" lvl="1" indent="-342900">
              <a:buFont typeface="Arial" panose="020B0604020202020204" pitchFamily="34" charset="0"/>
              <a:buChar char="•"/>
            </a:pPr>
            <a:r>
              <a:rPr lang="en-US" sz="2400" dirty="0"/>
              <a:t>Revenue guarantee based on actual yield history and futures markets prices at planting or actual	price at harvest.  </a:t>
            </a:r>
          </a:p>
          <a:p>
            <a:pPr marL="800100" lvl="1" indent="-342900">
              <a:buFont typeface="Arial" panose="020B0604020202020204" pitchFamily="34" charset="0"/>
              <a:buChar char="•"/>
            </a:pPr>
            <a:r>
              <a:rPr lang="en-US" sz="2400" dirty="0"/>
              <a:t>If harvest revenue is less than revenue guarantee, farmer receives a payment. </a:t>
            </a:r>
          </a:p>
          <a:p>
            <a:pPr marL="800100" lvl="1" indent="-342900">
              <a:buFont typeface="Arial" panose="020B0604020202020204" pitchFamily="34" charset="0"/>
              <a:buChar char="•"/>
            </a:pPr>
            <a:r>
              <a:rPr lang="en-US" sz="2400" dirty="0"/>
              <a:t>Essentially combines APH yield coverage with price coverage.</a:t>
            </a:r>
          </a:p>
          <a:p>
            <a:pPr marL="800100" lvl="1" indent="-342900">
              <a:buFont typeface="Arial" panose="020B0604020202020204" pitchFamily="34" charset="0"/>
              <a:buChar char="•"/>
            </a:pPr>
            <a:r>
              <a:rPr lang="en-US" sz="2400" dirty="0"/>
              <a:t>Paying for a Put and Call Option on price.  Generally cheaper than purchasing option in futures when prices are volatile. </a:t>
            </a:r>
          </a:p>
        </p:txBody>
      </p:sp>
    </p:spTree>
    <p:extLst>
      <p:ext uri="{BB962C8B-B14F-4D97-AF65-F5344CB8AC3E}">
        <p14:creationId xmlns:p14="http://schemas.microsoft.com/office/powerpoint/2010/main" val="34873052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t>Overview of Policies</a:t>
            </a:r>
          </a:p>
        </p:txBody>
      </p:sp>
      <p:sp>
        <p:nvSpPr>
          <p:cNvPr id="176131" name="Rectangle 3"/>
          <p:cNvSpPr>
            <a:spLocks noGrp="1" noChangeArrowheads="1"/>
          </p:cNvSpPr>
          <p:nvPr>
            <p:ph type="body" idx="1"/>
          </p:nvPr>
        </p:nvSpPr>
        <p:spPr/>
        <p:txBody>
          <a:bodyPr>
            <a:normAutofit/>
          </a:bodyPr>
          <a:lstStyle/>
          <a:p>
            <a:pPr marL="342900" indent="-342900">
              <a:buFont typeface="Arial" panose="020B0604020202020204" pitchFamily="34" charset="0"/>
              <a:buChar char="•"/>
            </a:pPr>
            <a:r>
              <a:rPr lang="en-US" sz="2800" dirty="0"/>
              <a:t>Area Yield Protection (AYP)</a:t>
            </a:r>
          </a:p>
          <a:p>
            <a:pPr marL="800100" lvl="1" indent="-342900">
              <a:buFont typeface="Arial" panose="020B0604020202020204" pitchFamily="34" charset="0"/>
              <a:buChar char="•"/>
            </a:pPr>
            <a:r>
              <a:rPr lang="en-US" sz="2400" dirty="0"/>
              <a:t>If USDA-NASS county average yield less than chosen guarantee, farmer receives indemnity</a:t>
            </a:r>
          </a:p>
          <a:p>
            <a:pPr marL="800100" lvl="1" indent="-342900">
              <a:buFont typeface="Arial" panose="020B0604020202020204" pitchFamily="34" charset="0"/>
              <a:buChar char="•"/>
            </a:pPr>
            <a:r>
              <a:rPr lang="en-US" sz="2400" dirty="0"/>
              <a:t>Like APH, but for county yield</a:t>
            </a:r>
          </a:p>
          <a:p>
            <a:pPr marL="342900" indent="-342900">
              <a:buFont typeface="Arial" panose="020B0604020202020204" pitchFamily="34" charset="0"/>
              <a:buChar char="•"/>
            </a:pPr>
            <a:r>
              <a:rPr lang="en-US" sz="2800" dirty="0"/>
              <a:t>Area Revenue Protection (ARP)</a:t>
            </a:r>
          </a:p>
          <a:p>
            <a:pPr marL="800100" lvl="1" indent="-342900">
              <a:buFont typeface="Arial" panose="020B0604020202020204" pitchFamily="34" charset="0"/>
              <a:buChar char="•"/>
            </a:pPr>
            <a:r>
              <a:rPr lang="en-US" sz="2400" dirty="0"/>
              <a:t>If county average revenue less than chosen guarantee, farmer receives indemnity</a:t>
            </a:r>
          </a:p>
          <a:p>
            <a:pPr marL="800100" lvl="1" indent="-342900">
              <a:buFont typeface="Arial" panose="020B0604020202020204" pitchFamily="34" charset="0"/>
              <a:buChar char="•"/>
            </a:pPr>
            <a:r>
              <a:rPr lang="en-US" sz="2400" dirty="0"/>
              <a:t>Adds low price coverage to GRP</a:t>
            </a:r>
          </a:p>
          <a:p>
            <a:pPr marL="800100" lvl="1" indent="-342900">
              <a:buFont typeface="Arial" panose="020B0604020202020204" pitchFamily="34" charset="0"/>
              <a:buChar char="•"/>
            </a:pPr>
            <a:r>
              <a:rPr lang="en-US" sz="2400" dirty="0"/>
              <a:t>Like RP (post CRC), but for county average yield</a:t>
            </a:r>
          </a:p>
        </p:txBody>
      </p:sp>
    </p:spTree>
    <p:extLst>
      <p:ext uri="{BB962C8B-B14F-4D97-AF65-F5344CB8AC3E}">
        <p14:creationId xmlns:p14="http://schemas.microsoft.com/office/powerpoint/2010/main" val="36850984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t>Overview of Policies</a:t>
            </a:r>
          </a:p>
        </p:txBody>
      </p:sp>
      <p:sp>
        <p:nvSpPr>
          <p:cNvPr id="177155" name="Rectangle 3"/>
          <p:cNvSpPr>
            <a:spLocks noGrp="1" noChangeArrowheads="1"/>
          </p:cNvSpPr>
          <p:nvPr>
            <p:ph type="body" idx="1"/>
          </p:nvPr>
        </p:nvSpPr>
        <p:spPr/>
        <p:txBody>
          <a:bodyPr>
            <a:normAutofit/>
          </a:bodyPr>
          <a:lstStyle/>
          <a:p>
            <a:pPr marL="342900" indent="-342900">
              <a:buFont typeface="Arial" panose="020B0604020202020204" pitchFamily="34" charset="0"/>
              <a:buChar char="•"/>
            </a:pPr>
            <a:r>
              <a:rPr lang="en-US" sz="2800" dirty="0"/>
              <a:t>Dollar Amount of Insurance (Dollar Plans)</a:t>
            </a:r>
          </a:p>
          <a:p>
            <a:pPr marL="800100" lvl="1" indent="-342900">
              <a:buFont typeface="Arial" panose="020B0604020202020204" pitchFamily="34" charset="0"/>
              <a:buChar char="•"/>
            </a:pPr>
            <a:r>
              <a:rPr lang="en-US" sz="2400" dirty="0"/>
              <a:t>RMA determines available dollar amounts of coverage and producer chooses amount.</a:t>
            </a:r>
          </a:p>
          <a:p>
            <a:pPr marL="800100" lvl="1" indent="-342900">
              <a:buFont typeface="Arial" panose="020B0604020202020204" pitchFamily="34" charset="0"/>
              <a:buChar char="•"/>
            </a:pPr>
            <a:r>
              <a:rPr lang="en-US" sz="2400" dirty="0"/>
              <a:t>If stand kill/yield loss occurs, then grower receives payment.</a:t>
            </a:r>
          </a:p>
          <a:p>
            <a:pPr marL="800100" lvl="1" indent="-342900">
              <a:buFont typeface="Arial" panose="020B0604020202020204" pitchFamily="34" charset="0"/>
              <a:buChar char="•"/>
            </a:pPr>
            <a:r>
              <a:rPr lang="en-US" sz="2400" dirty="0"/>
              <a:t>Like APH, but RMA, not grower yield history, determines available coverage.  </a:t>
            </a:r>
          </a:p>
          <a:p>
            <a:pPr marL="800100" lvl="1" indent="-342900">
              <a:buFont typeface="Arial" panose="020B0604020202020204" pitchFamily="34" charset="0"/>
              <a:buChar char="•"/>
            </a:pPr>
            <a:r>
              <a:rPr lang="en-US" sz="2400" dirty="0"/>
              <a:t>Limited availability. </a:t>
            </a:r>
          </a:p>
        </p:txBody>
      </p:sp>
    </p:spTree>
    <p:extLst>
      <p:ext uri="{BB962C8B-B14F-4D97-AF65-F5344CB8AC3E}">
        <p14:creationId xmlns:p14="http://schemas.microsoft.com/office/powerpoint/2010/main" val="9075915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a:t>Catastrophic (CAT) Coverage</a:t>
            </a:r>
          </a:p>
        </p:txBody>
      </p:sp>
      <p:sp>
        <p:nvSpPr>
          <p:cNvPr id="228355" name="Rectangle 3"/>
          <p:cNvSpPr>
            <a:spLocks noGrp="1" noChangeArrowheads="1"/>
          </p:cNvSpPr>
          <p:nvPr>
            <p:ph type="body" idx="1"/>
          </p:nvPr>
        </p:nvSpPr>
        <p:spPr/>
        <p:txBody>
          <a:bodyPr>
            <a:normAutofit/>
          </a:bodyPr>
          <a:lstStyle/>
          <a:p>
            <a:pPr marL="457200" indent="-457200">
              <a:buFont typeface="Arial" panose="020B0604020202020204" pitchFamily="34" charset="0"/>
              <a:buChar char="•"/>
            </a:pPr>
            <a:r>
              <a:rPr lang="en-US" sz="2800" dirty="0"/>
              <a:t>Cheapest insurance a producer can buy:</a:t>
            </a:r>
          </a:p>
          <a:p>
            <a:pPr marL="800100" lvl="1" indent="-342900">
              <a:buFont typeface="Arial" panose="020B0604020202020204" pitchFamily="34" charset="0"/>
              <a:buChar char="•"/>
            </a:pPr>
            <a:r>
              <a:rPr lang="en-US" dirty="0"/>
              <a:t>50% yield coverage.</a:t>
            </a:r>
          </a:p>
          <a:p>
            <a:pPr marL="800100" lvl="1" indent="-342900">
              <a:buFont typeface="Arial" panose="020B0604020202020204" pitchFamily="34" charset="0"/>
              <a:buChar char="•"/>
            </a:pPr>
            <a:r>
              <a:rPr lang="en-US" dirty="0"/>
              <a:t>55% price election.</a:t>
            </a:r>
          </a:p>
          <a:p>
            <a:pPr marL="342900" indent="-342900">
              <a:buFont typeface="Arial" panose="020B0604020202020204" pitchFamily="34" charset="0"/>
              <a:buChar char="•"/>
            </a:pPr>
            <a:r>
              <a:rPr lang="en-US" sz="2800" dirty="0"/>
              <a:t>CAT premium completely subsidized</a:t>
            </a:r>
          </a:p>
          <a:p>
            <a:pPr marL="800100" lvl="1" indent="-342900">
              <a:buFont typeface="Arial" panose="020B0604020202020204" pitchFamily="34" charset="0"/>
              <a:buChar char="•"/>
            </a:pPr>
            <a:r>
              <a:rPr lang="en-US" sz="2400" dirty="0"/>
              <a:t>Producer pays </a:t>
            </a:r>
            <a:r>
              <a:rPr lang="en-US" sz="2400" strike="sngStrike" dirty="0"/>
              <a:t>$300</a:t>
            </a:r>
            <a:r>
              <a:rPr lang="en-US" sz="2400" dirty="0"/>
              <a:t> $655 administrative fee per crop in each county. Max $750/County?</a:t>
            </a:r>
          </a:p>
          <a:p>
            <a:pPr marL="342900" indent="-342900">
              <a:buFont typeface="Arial" panose="020B0604020202020204" pitchFamily="34" charset="0"/>
              <a:buChar char="•"/>
            </a:pPr>
            <a:r>
              <a:rPr lang="en-US" sz="2800" dirty="0"/>
              <a:t>CAT fee can be waived for limited-resource farmers.</a:t>
            </a:r>
          </a:p>
          <a:p>
            <a:pPr marL="342900" indent="-342900">
              <a:buFont typeface="Arial" panose="020B0604020202020204" pitchFamily="34" charset="0"/>
              <a:buChar char="•"/>
            </a:pPr>
            <a:r>
              <a:rPr lang="en-US" sz="2800" dirty="0"/>
              <a:t>Insuring the bottom third of revenue…You get what you pay for</a:t>
            </a:r>
          </a:p>
        </p:txBody>
      </p:sp>
    </p:spTree>
    <p:extLst>
      <p:ext uri="{BB962C8B-B14F-4D97-AF65-F5344CB8AC3E}">
        <p14:creationId xmlns:p14="http://schemas.microsoft.com/office/powerpoint/2010/main" val="3872536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n-US" sz="3600" dirty="0"/>
              <a:t>OTHER INSURANCE</a:t>
            </a:r>
          </a:p>
        </p:txBody>
      </p:sp>
      <p:sp>
        <p:nvSpPr>
          <p:cNvPr id="338947" name="Rectangle 3"/>
          <p:cNvSpPr>
            <a:spLocks noGrp="1" noChangeArrowheads="1"/>
          </p:cNvSpPr>
          <p:nvPr>
            <p:ph type="body" idx="1"/>
          </p:nvPr>
        </p:nvSpPr>
        <p:spPr/>
        <p:txBody>
          <a:bodyPr/>
          <a:lstStyle/>
          <a:p>
            <a:pPr marL="800100" lvl="1" indent="-342900">
              <a:buFont typeface="Arial" panose="020B0604020202020204" pitchFamily="34" charset="0"/>
              <a:buChar char="•"/>
            </a:pPr>
            <a:r>
              <a:rPr lang="en-US" sz="2800" dirty="0"/>
              <a:t>NAP – Non-Insured Assistance Program</a:t>
            </a:r>
          </a:p>
          <a:p>
            <a:pPr marL="1200150" lvl="2" indent="-285750">
              <a:buFont typeface="Arial" panose="020B0604020202020204" pitchFamily="34" charset="0"/>
              <a:buChar char="•"/>
            </a:pPr>
            <a:r>
              <a:rPr lang="en-US" sz="2400" dirty="0"/>
              <a:t>Essentially CAT coverage for non-covered crops.</a:t>
            </a:r>
          </a:p>
          <a:p>
            <a:pPr marL="1200150" lvl="2" indent="-285750">
              <a:buFont typeface="Arial" panose="020B0604020202020204" pitchFamily="34" charset="0"/>
              <a:buChar char="•"/>
            </a:pPr>
            <a:r>
              <a:rPr lang="en-US" sz="2400" dirty="0"/>
              <a:t>Can buy-up NAP coverage.</a:t>
            </a:r>
          </a:p>
          <a:p>
            <a:pPr marL="742950" lvl="1" indent="-285750">
              <a:buFont typeface="Arial" panose="020B0604020202020204" pitchFamily="34" charset="0"/>
              <a:buChar char="•"/>
            </a:pPr>
            <a:r>
              <a:rPr lang="en-US" sz="2800" dirty="0"/>
              <a:t>The 2018 Farm Bill reinstates 50 to 65 percent of expected production in 5 percent increments, at 100 percent of the average market price. </a:t>
            </a:r>
          </a:p>
          <a:p>
            <a:pPr marL="742950" lvl="1" indent="-285750">
              <a:buFont typeface="Arial" panose="020B0604020202020204" pitchFamily="34" charset="0"/>
              <a:buChar char="•"/>
            </a:pPr>
            <a:r>
              <a:rPr lang="en-US" sz="2800" dirty="0"/>
              <a:t>Producers of organics and crops marketed directly to consumers also may exercise the "buy-up" option.</a:t>
            </a:r>
          </a:p>
        </p:txBody>
      </p:sp>
    </p:spTree>
    <p:extLst>
      <p:ext uri="{BB962C8B-B14F-4D97-AF65-F5344CB8AC3E}">
        <p14:creationId xmlns:p14="http://schemas.microsoft.com/office/powerpoint/2010/main" val="1829240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n-US" sz="3600" dirty="0"/>
              <a:t>OTHER INSURANCE</a:t>
            </a:r>
          </a:p>
        </p:txBody>
      </p:sp>
      <p:sp>
        <p:nvSpPr>
          <p:cNvPr id="338947" name="Rectangle 3"/>
          <p:cNvSpPr>
            <a:spLocks noGrp="1" noChangeArrowheads="1"/>
          </p:cNvSpPr>
          <p:nvPr>
            <p:ph type="body" idx="1"/>
          </p:nvPr>
        </p:nvSpPr>
        <p:spPr/>
        <p:txBody>
          <a:bodyPr/>
          <a:lstStyle/>
          <a:p>
            <a:pPr marL="800100" lvl="1" indent="-342900">
              <a:buFont typeface="Arial" panose="020B0604020202020204" pitchFamily="34" charset="0"/>
              <a:buChar char="•"/>
            </a:pPr>
            <a:r>
              <a:rPr lang="en-US" sz="2800" dirty="0"/>
              <a:t>Livestock Risk Protection Insurance </a:t>
            </a:r>
          </a:p>
          <a:p>
            <a:pPr marL="1257300" lvl="2" indent="-342900">
              <a:buFont typeface="Arial" panose="020B0604020202020204" pitchFamily="34" charset="0"/>
              <a:buChar char="•"/>
            </a:pPr>
            <a:r>
              <a:rPr lang="en-US" sz="2600" dirty="0"/>
              <a:t>Livestock Revenue Protection (LRP)</a:t>
            </a:r>
          </a:p>
          <a:p>
            <a:pPr marL="1257300" lvl="2" indent="-342900">
              <a:buFont typeface="Arial" panose="020B0604020202020204" pitchFamily="34" charset="0"/>
              <a:buChar char="•"/>
            </a:pPr>
            <a:r>
              <a:rPr lang="en-US" sz="2600" dirty="0"/>
              <a:t>Livestock Gross Margin (LGM) </a:t>
            </a:r>
          </a:p>
          <a:p>
            <a:pPr marL="1257300" lvl="2" indent="-342900">
              <a:buFont typeface="Arial" panose="020B0604020202020204" pitchFamily="34" charset="0"/>
              <a:buChar char="•"/>
            </a:pPr>
            <a:r>
              <a:rPr lang="en-US" sz="2600" dirty="0"/>
              <a:t>Are complicated, require lots of record keeping and generally not available in the Southeast except dairy and swine.</a:t>
            </a:r>
            <a:r>
              <a:rPr lang="en-US" sz="2200" dirty="0"/>
              <a:t> </a:t>
            </a:r>
          </a:p>
          <a:p>
            <a:pPr marL="800100" lvl="1" indent="-342900">
              <a:buFont typeface="Arial" panose="020B0604020202020204" pitchFamily="34" charset="0"/>
              <a:buChar char="•"/>
            </a:pPr>
            <a:r>
              <a:rPr lang="en-US" sz="2800" dirty="0"/>
              <a:t>Whole Farm Revenue Protection may provide needed protection. </a:t>
            </a:r>
          </a:p>
        </p:txBody>
      </p:sp>
    </p:spTree>
    <p:extLst>
      <p:ext uri="{BB962C8B-B14F-4D97-AF65-F5344CB8AC3E}">
        <p14:creationId xmlns:p14="http://schemas.microsoft.com/office/powerpoint/2010/main" val="2233745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199CE-CF93-4728-97E8-2ED4D7CD4CFB}"/>
              </a:ext>
            </a:extLst>
          </p:cNvPr>
          <p:cNvSpPr>
            <a:spLocks noGrp="1"/>
          </p:cNvSpPr>
          <p:nvPr>
            <p:ph type="title"/>
          </p:nvPr>
        </p:nvSpPr>
        <p:spPr/>
        <p:txBody>
          <a:bodyPr/>
          <a:lstStyle/>
          <a:p>
            <a:r>
              <a:rPr lang="en-US" dirty="0"/>
              <a:t>What Level of Coverage Do I Buy?</a:t>
            </a:r>
          </a:p>
        </p:txBody>
      </p:sp>
      <p:graphicFrame>
        <p:nvGraphicFramePr>
          <p:cNvPr id="5" name="Content Placeholder 4">
            <a:extLst>
              <a:ext uri="{FF2B5EF4-FFF2-40B4-BE49-F238E27FC236}">
                <a16:creationId xmlns:a16="http://schemas.microsoft.com/office/drawing/2014/main" id="{922B3DDF-B0C5-46F6-B4FF-CC0B19D51782}"/>
              </a:ext>
            </a:extLst>
          </p:cNvPr>
          <p:cNvGraphicFramePr>
            <a:graphicFrameLocks noGrp="1"/>
          </p:cNvGraphicFramePr>
          <p:nvPr>
            <p:ph idx="1"/>
          </p:nvPr>
        </p:nvGraphicFramePr>
        <p:xfrm>
          <a:off x="344607" y="2542380"/>
          <a:ext cx="8459549" cy="3024193"/>
        </p:xfrm>
        <a:graphic>
          <a:graphicData uri="http://schemas.openxmlformats.org/drawingml/2006/table">
            <a:tbl>
              <a:tblPr/>
              <a:tblGrid>
                <a:gridCol w="1721553">
                  <a:extLst>
                    <a:ext uri="{9D8B030D-6E8A-4147-A177-3AD203B41FA5}">
                      <a16:colId xmlns:a16="http://schemas.microsoft.com/office/drawing/2014/main" val="992325239"/>
                    </a:ext>
                  </a:extLst>
                </a:gridCol>
                <a:gridCol w="128201">
                  <a:extLst>
                    <a:ext uri="{9D8B030D-6E8A-4147-A177-3AD203B41FA5}">
                      <a16:colId xmlns:a16="http://schemas.microsoft.com/office/drawing/2014/main" val="3484453836"/>
                    </a:ext>
                  </a:extLst>
                </a:gridCol>
                <a:gridCol w="34926">
                  <a:extLst>
                    <a:ext uri="{9D8B030D-6E8A-4147-A177-3AD203B41FA5}">
                      <a16:colId xmlns:a16="http://schemas.microsoft.com/office/drawing/2014/main" val="1070583742"/>
                    </a:ext>
                  </a:extLst>
                </a:gridCol>
                <a:gridCol w="183144">
                  <a:extLst>
                    <a:ext uri="{9D8B030D-6E8A-4147-A177-3AD203B41FA5}">
                      <a16:colId xmlns:a16="http://schemas.microsoft.com/office/drawing/2014/main" val="150041173"/>
                    </a:ext>
                  </a:extLst>
                </a:gridCol>
                <a:gridCol w="123623">
                  <a:extLst>
                    <a:ext uri="{9D8B030D-6E8A-4147-A177-3AD203B41FA5}">
                      <a16:colId xmlns:a16="http://schemas.microsoft.com/office/drawing/2014/main" val="954360726"/>
                    </a:ext>
                  </a:extLst>
                </a:gridCol>
                <a:gridCol w="100729">
                  <a:extLst>
                    <a:ext uri="{9D8B030D-6E8A-4147-A177-3AD203B41FA5}">
                      <a16:colId xmlns:a16="http://schemas.microsoft.com/office/drawing/2014/main" val="3277233318"/>
                    </a:ext>
                  </a:extLst>
                </a:gridCol>
                <a:gridCol w="1721553">
                  <a:extLst>
                    <a:ext uri="{9D8B030D-6E8A-4147-A177-3AD203B41FA5}">
                      <a16:colId xmlns:a16="http://schemas.microsoft.com/office/drawing/2014/main" val="1652909777"/>
                    </a:ext>
                  </a:extLst>
                </a:gridCol>
                <a:gridCol w="476174">
                  <a:extLst>
                    <a:ext uri="{9D8B030D-6E8A-4147-A177-3AD203B41FA5}">
                      <a16:colId xmlns:a16="http://schemas.microsoft.com/office/drawing/2014/main" val="1909145880"/>
                    </a:ext>
                  </a:extLst>
                </a:gridCol>
                <a:gridCol w="476174">
                  <a:extLst>
                    <a:ext uri="{9D8B030D-6E8A-4147-A177-3AD203B41FA5}">
                      <a16:colId xmlns:a16="http://schemas.microsoft.com/office/drawing/2014/main" val="1512680057"/>
                    </a:ext>
                  </a:extLst>
                </a:gridCol>
                <a:gridCol w="59522">
                  <a:extLst>
                    <a:ext uri="{9D8B030D-6E8A-4147-A177-3AD203B41FA5}">
                      <a16:colId xmlns:a16="http://schemas.microsoft.com/office/drawing/2014/main" val="2056063314"/>
                    </a:ext>
                  </a:extLst>
                </a:gridCol>
                <a:gridCol w="45786">
                  <a:extLst>
                    <a:ext uri="{9D8B030D-6E8A-4147-A177-3AD203B41FA5}">
                      <a16:colId xmlns:a16="http://schemas.microsoft.com/office/drawing/2014/main" val="2050097941"/>
                    </a:ext>
                  </a:extLst>
                </a:gridCol>
                <a:gridCol w="41208">
                  <a:extLst>
                    <a:ext uri="{9D8B030D-6E8A-4147-A177-3AD203B41FA5}">
                      <a16:colId xmlns:a16="http://schemas.microsoft.com/office/drawing/2014/main" val="2048565921"/>
                    </a:ext>
                  </a:extLst>
                </a:gridCol>
                <a:gridCol w="476174">
                  <a:extLst>
                    <a:ext uri="{9D8B030D-6E8A-4147-A177-3AD203B41FA5}">
                      <a16:colId xmlns:a16="http://schemas.microsoft.com/office/drawing/2014/main" val="3826786504"/>
                    </a:ext>
                  </a:extLst>
                </a:gridCol>
                <a:gridCol w="476174">
                  <a:extLst>
                    <a:ext uri="{9D8B030D-6E8A-4147-A177-3AD203B41FA5}">
                      <a16:colId xmlns:a16="http://schemas.microsoft.com/office/drawing/2014/main" val="2416148973"/>
                    </a:ext>
                  </a:extLst>
                </a:gridCol>
                <a:gridCol w="476174">
                  <a:extLst>
                    <a:ext uri="{9D8B030D-6E8A-4147-A177-3AD203B41FA5}">
                      <a16:colId xmlns:a16="http://schemas.microsoft.com/office/drawing/2014/main" val="1690226491"/>
                    </a:ext>
                  </a:extLst>
                </a:gridCol>
                <a:gridCol w="476174">
                  <a:extLst>
                    <a:ext uri="{9D8B030D-6E8A-4147-A177-3AD203B41FA5}">
                      <a16:colId xmlns:a16="http://schemas.microsoft.com/office/drawing/2014/main" val="2610491832"/>
                    </a:ext>
                  </a:extLst>
                </a:gridCol>
                <a:gridCol w="192301">
                  <a:extLst>
                    <a:ext uri="{9D8B030D-6E8A-4147-A177-3AD203B41FA5}">
                      <a16:colId xmlns:a16="http://schemas.microsoft.com/office/drawing/2014/main" val="1687007005"/>
                    </a:ext>
                  </a:extLst>
                </a:gridCol>
                <a:gridCol w="41208">
                  <a:extLst>
                    <a:ext uri="{9D8B030D-6E8A-4147-A177-3AD203B41FA5}">
                      <a16:colId xmlns:a16="http://schemas.microsoft.com/office/drawing/2014/main" val="2725885010"/>
                    </a:ext>
                  </a:extLst>
                </a:gridCol>
                <a:gridCol w="257382">
                  <a:extLst>
                    <a:ext uri="{9D8B030D-6E8A-4147-A177-3AD203B41FA5}">
                      <a16:colId xmlns:a16="http://schemas.microsoft.com/office/drawing/2014/main" val="2884394205"/>
                    </a:ext>
                  </a:extLst>
                </a:gridCol>
                <a:gridCol w="218792">
                  <a:extLst>
                    <a:ext uri="{9D8B030D-6E8A-4147-A177-3AD203B41FA5}">
                      <a16:colId xmlns:a16="http://schemas.microsoft.com/office/drawing/2014/main" val="2029227223"/>
                    </a:ext>
                  </a:extLst>
                </a:gridCol>
                <a:gridCol w="132780">
                  <a:extLst>
                    <a:ext uri="{9D8B030D-6E8A-4147-A177-3AD203B41FA5}">
                      <a16:colId xmlns:a16="http://schemas.microsoft.com/office/drawing/2014/main" val="1985601067"/>
                    </a:ext>
                  </a:extLst>
                </a:gridCol>
                <a:gridCol w="50362">
                  <a:extLst>
                    <a:ext uri="{9D8B030D-6E8A-4147-A177-3AD203B41FA5}">
                      <a16:colId xmlns:a16="http://schemas.microsoft.com/office/drawing/2014/main" val="1769127126"/>
                    </a:ext>
                  </a:extLst>
                </a:gridCol>
                <a:gridCol w="425812">
                  <a:extLst>
                    <a:ext uri="{9D8B030D-6E8A-4147-A177-3AD203B41FA5}">
                      <a16:colId xmlns:a16="http://schemas.microsoft.com/office/drawing/2014/main" val="2197867001"/>
                    </a:ext>
                  </a:extLst>
                </a:gridCol>
                <a:gridCol w="123623">
                  <a:extLst>
                    <a:ext uri="{9D8B030D-6E8A-4147-A177-3AD203B41FA5}">
                      <a16:colId xmlns:a16="http://schemas.microsoft.com/office/drawing/2014/main" val="2448542733"/>
                    </a:ext>
                  </a:extLst>
                </a:gridCol>
              </a:tblGrid>
              <a:tr h="201295">
                <a:tc gridSpan="24">
                  <a:txBody>
                    <a:bodyPr/>
                    <a:lstStyle/>
                    <a:p>
                      <a:pPr algn="ctr" rtl="0" fontAlgn="t"/>
                      <a:r>
                        <a:rPr lang="en-US" sz="1600" b="1" i="0" u="none" strike="noStrike">
                          <a:solidFill>
                            <a:srgbClr val="FFFFFF"/>
                          </a:solidFill>
                          <a:effectLst/>
                          <a:latin typeface="Arial" panose="020B0604020202020204" pitchFamily="34" charset="0"/>
                        </a:rPr>
                        <a:t>Subsidy Factors</a:t>
                      </a:r>
                    </a:p>
                  </a:txBody>
                  <a:tcPr marL="4763" marR="4763" marT="4763" marB="0">
                    <a:lnL>
                      <a:noFill/>
                    </a:lnL>
                    <a:lnR w="6350" cap="flat" cmpd="sng" algn="ctr">
                      <a:solidFill>
                        <a:srgbClr val="000000"/>
                      </a:solidFill>
                      <a:prstDash val="solid"/>
                      <a:round/>
                      <a:headEnd type="none" w="med" len="med"/>
                      <a:tailEnd type="none" w="med" len="med"/>
                    </a:lnR>
                    <a:lnT>
                      <a:noFill/>
                    </a:lnT>
                    <a:lnB>
                      <a:noFill/>
                    </a:lnB>
                    <a:solidFill>
                      <a:srgbClr val="536CA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0451641"/>
                  </a:ext>
                </a:extLst>
              </a:tr>
              <a:tr h="183515">
                <a:tc gridSpan="24">
                  <a:txBody>
                    <a:bodyPr/>
                    <a:lstStyle/>
                    <a:p>
                      <a:pPr algn="ctr" rtl="0" fontAlgn="t"/>
                      <a:r>
                        <a:rPr lang="en-US" sz="1200" b="1" i="0" u="none" strike="noStrike">
                          <a:solidFill>
                            <a:srgbClr val="FFFFFF"/>
                          </a:solidFill>
                          <a:effectLst/>
                          <a:latin typeface="Arial" panose="020B0604020202020204" pitchFamily="34" charset="0"/>
                        </a:rPr>
                        <a:t>Selection Criteria</a:t>
                      </a:r>
                    </a:p>
                  </a:txBody>
                  <a:tcPr marL="4763" marR="4763" marT="4763" marB="0">
                    <a:lnL>
                      <a:noFill/>
                    </a:lnL>
                    <a:lnR w="6350" cap="flat" cmpd="sng" algn="ctr">
                      <a:solidFill>
                        <a:srgbClr val="000000"/>
                      </a:solidFill>
                      <a:prstDash val="solid"/>
                      <a:round/>
                      <a:headEnd type="none" w="med" len="med"/>
                      <a:tailEnd type="none" w="med" len="med"/>
                    </a:lnR>
                    <a:lnT>
                      <a:noFill/>
                    </a:lnT>
                    <a:lnB>
                      <a:noFill/>
                    </a:lnB>
                    <a:solidFill>
                      <a:srgbClr val="536CA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188556"/>
                  </a:ext>
                </a:extLst>
              </a:tr>
              <a:tr h="183515">
                <a:tc>
                  <a:txBody>
                    <a:bodyPr/>
                    <a:lstStyle/>
                    <a:p>
                      <a:pPr algn="l" rtl="0" fontAlgn="t"/>
                      <a:r>
                        <a:rPr lang="en-US" sz="1200" b="1" i="0" u="none" strike="noStrike">
                          <a:solidFill>
                            <a:srgbClr val="000000"/>
                          </a:solidFill>
                          <a:effectLst/>
                          <a:latin typeface="Arial" panose="020B0604020202020204" pitchFamily="34" charset="0"/>
                        </a:rPr>
                        <a:t>Year: 2020</a:t>
                      </a:r>
                    </a:p>
                  </a:txBody>
                  <a:tcPr marL="4763" marR="4763" marT="4763" marB="0">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gridSpan="7">
                  <a:txBody>
                    <a:bodyPr/>
                    <a:lstStyle/>
                    <a:p>
                      <a:pPr algn="l" rtl="0" fontAlgn="t"/>
                      <a:r>
                        <a:rPr lang="en-US" sz="1200" b="1" i="0" u="none" strike="noStrike">
                          <a:solidFill>
                            <a:srgbClr val="000000"/>
                          </a:solidFill>
                          <a:effectLst/>
                          <a:latin typeface="Arial" panose="020B0604020202020204" pitchFamily="34" charset="0"/>
                        </a:rPr>
                        <a:t>Commodity: Corn (0041)</a:t>
                      </a:r>
                    </a:p>
                  </a:txBody>
                  <a:tcPr marL="4763" marR="4763" marT="4763"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gridSpan="6">
                  <a:txBody>
                    <a:bodyPr/>
                    <a:lstStyle/>
                    <a:p>
                      <a:pPr algn="l" rtl="0" fontAlgn="t"/>
                      <a:r>
                        <a:rPr lang="en-US" sz="1200" b="1" i="0" u="none" strike="noStrike">
                          <a:solidFill>
                            <a:srgbClr val="000000"/>
                          </a:solidFill>
                          <a:effectLst/>
                          <a:latin typeface="Arial" panose="020B0604020202020204" pitchFamily="34" charset="0"/>
                        </a:rPr>
                        <a:t>State:    South Carolina (45)</a:t>
                      </a:r>
                    </a:p>
                  </a:txBody>
                  <a:tcPr marL="4763" marR="4763" marT="4763"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gridSpan="2">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hMerge="1">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gridSpan="4">
                  <a:txBody>
                    <a:bodyPr/>
                    <a:lstStyle/>
                    <a:p>
                      <a:pPr algn="l" rtl="0" fontAlgn="t"/>
                      <a:endParaRPr lang="en-US" sz="1200" b="1" i="0" u="none" strike="noStrike">
                        <a:solidFill>
                          <a:srgbClr val="000000"/>
                        </a:solidFill>
                        <a:effectLst/>
                        <a:latin typeface="Arial" panose="020B0604020202020204" pitchFamily="34" charset="0"/>
                      </a:endParaRPr>
                    </a:p>
                  </a:txBody>
                  <a:tcPr marL="4763" marR="4763" marT="4763"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5781919"/>
                  </a:ext>
                </a:extLst>
              </a:tr>
              <a:tr h="183515">
                <a:tc rowSpan="2">
                  <a:txBody>
                    <a:bodyPr/>
                    <a:lstStyle/>
                    <a:p>
                      <a:pPr algn="l" rtl="0" fontAlgn="t"/>
                      <a:r>
                        <a:rPr lang="en-US" sz="1200" b="1" i="0" u="none" strike="noStrike">
                          <a:solidFill>
                            <a:srgbClr val="000000"/>
                          </a:solidFill>
                          <a:effectLst/>
                          <a:latin typeface="Arial" panose="020B0604020202020204" pitchFamily="34" charset="0"/>
                        </a:rPr>
                        <a:t>Data: Released</a:t>
                      </a:r>
                    </a:p>
                  </a:txBody>
                  <a:tcPr marL="4763" marR="4763" marT="4763" marB="0">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rtl="0" fontAlgn="t"/>
                      <a:r>
                        <a:rPr lang="en-US" sz="1200" b="1" i="0" u="none" strike="noStrike">
                          <a:solidFill>
                            <a:srgbClr val="000000"/>
                          </a:solidFill>
                          <a:effectLst/>
                          <a:latin typeface="Arial" panose="020B0604020202020204" pitchFamily="34" charset="0"/>
                        </a:rPr>
                        <a:t>Plan:</a:t>
                      </a:r>
                    </a:p>
                  </a:txBody>
                  <a:tcPr marL="4763" marR="4763" marT="4763" marB="0">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rowSpan="2" gridSpan="4">
                  <a:txBody>
                    <a:bodyPr/>
                    <a:lstStyle/>
                    <a:p>
                      <a:pPr algn="l" rtl="0" fontAlgn="t"/>
                      <a:r>
                        <a:rPr lang="en-US" sz="1200" b="1" i="0" u="none" strike="noStrike">
                          <a:solidFill>
                            <a:srgbClr val="000000"/>
                          </a:solidFill>
                          <a:effectLst/>
                          <a:latin typeface="Arial" panose="020B0604020202020204" pitchFamily="34" charset="0"/>
                        </a:rPr>
                        <a:t>Yield Protection (01)</a:t>
                      </a:r>
                    </a:p>
                  </a:txBody>
                  <a:tcPr marL="4763" marR="4763" marT="4763" marB="0">
                    <a:lnL>
                      <a:noFill/>
                    </a:lnL>
                    <a:lnR>
                      <a:noFill/>
                    </a:lnR>
                    <a:lnT>
                      <a:noFill/>
                    </a:lnT>
                    <a:lnB>
                      <a:noFill/>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gridSpan="13">
                  <a:txBody>
                    <a:bodyPr/>
                    <a:lstStyle/>
                    <a:p>
                      <a:pPr algn="l" rtl="0" fontAlgn="t"/>
                      <a:r>
                        <a:rPr lang="en-US" sz="1200" b="1" i="0" u="none" strike="noStrike">
                          <a:solidFill>
                            <a:srgbClr val="000000"/>
                          </a:solidFill>
                          <a:effectLst/>
                          <a:latin typeface="Arial" panose="020B0604020202020204" pitchFamily="34" charset="0"/>
                        </a:rPr>
                        <a:t>County: Marion (067)</a:t>
                      </a:r>
                    </a:p>
                  </a:txBody>
                  <a:tcPr marL="4763" marR="4763" marT="4763"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95143057"/>
                  </a:ext>
                </a:extLst>
              </a:tr>
              <a:tr h="161925">
                <a:tc vMerge="1">
                  <a:txBody>
                    <a:bodyPr/>
                    <a:lstStyle/>
                    <a:p>
                      <a:endParaRPr lang="en-US"/>
                    </a:p>
                  </a:txBody>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gridSpan="2">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hMerge="1">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gridSpan="2">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hMerge="1">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397393737"/>
                  </a:ext>
                </a:extLst>
              </a:tr>
              <a:tr h="228600">
                <a:tc gridSpan="7">
                  <a:txBody>
                    <a:bodyPr/>
                    <a:lstStyle/>
                    <a:p>
                      <a:pPr algn="l" rtl="0" fontAlgn="t"/>
                      <a:r>
                        <a:rPr lang="en-US" sz="1200" b="1" i="0" u="none" strike="noStrike">
                          <a:solidFill>
                            <a:srgbClr val="FFFFFF"/>
                          </a:solidFill>
                          <a:effectLst/>
                          <a:latin typeface="Arial" panose="020B0604020202020204" pitchFamily="34" charset="0"/>
                        </a:rPr>
                        <a:t>Subsidy Factors</a:t>
                      </a:r>
                    </a:p>
                  </a:txBody>
                  <a:tcPr marL="4763" marR="4763" marT="4763" marB="0">
                    <a:lnL>
                      <a:noFill/>
                    </a:lnL>
                    <a:lnR>
                      <a:noFill/>
                    </a:lnR>
                    <a:lnT>
                      <a:noFill/>
                    </a:lnT>
                    <a:lnB>
                      <a:noFill/>
                    </a:lnB>
                    <a:solidFill>
                      <a:srgbClr val="536CA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6">
                  <a:txBody>
                    <a:bodyPr/>
                    <a:lstStyle/>
                    <a:p>
                      <a:pPr algn="r" rtl="0" fontAlgn="t"/>
                      <a:r>
                        <a:rPr lang="en-US" sz="1200" b="1" i="0" u="none" strike="noStrike">
                          <a:solidFill>
                            <a:srgbClr val="FFFFFF"/>
                          </a:solidFill>
                          <a:effectLst/>
                          <a:latin typeface="Arial" panose="020B0604020202020204" pitchFamily="34" charset="0"/>
                        </a:rPr>
                        <a:t> </a:t>
                      </a:r>
                    </a:p>
                  </a:txBody>
                  <a:tcPr marL="4763" marR="4763" marT="4763" marB="0">
                    <a:lnL>
                      <a:noFill/>
                    </a:lnL>
                    <a:lnR w="6350" cap="flat" cmpd="sng" algn="ctr">
                      <a:solidFill>
                        <a:srgbClr val="000000"/>
                      </a:solidFill>
                      <a:prstDash val="solid"/>
                      <a:round/>
                      <a:headEnd type="none" w="med" len="med"/>
                      <a:tailEnd type="none" w="med" len="med"/>
                    </a:lnR>
                    <a:lnT>
                      <a:noFill/>
                    </a:lnT>
                    <a:lnB>
                      <a:noFill/>
                    </a:lnB>
                    <a:solidFill>
                      <a:srgbClr val="536CA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r" rtl="0" fontAlgn="t"/>
                      <a:endParaRPr lang="en-US" sz="1200" b="1" i="0" u="none" strike="noStrike">
                        <a:solidFill>
                          <a:srgbClr val="FFFFFF"/>
                        </a:solidFill>
                        <a:effectLst/>
                        <a:latin typeface="Arial" panose="020B0604020202020204" pitchFamily="34" charset="0"/>
                      </a:endParaRP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536CA5"/>
                    </a:solidFill>
                  </a:tcPr>
                </a:tc>
                <a:tc>
                  <a:txBody>
                    <a:bodyPr/>
                    <a:lstStyle/>
                    <a:p>
                      <a:pPr algn="l" fontAlgn="b"/>
                      <a:endParaRPr lang="en-US" sz="12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91097225"/>
                  </a:ext>
                </a:extLst>
              </a:tr>
              <a:tr h="167005">
                <a:tc gridSpan="7">
                  <a:txBody>
                    <a:bodyPr/>
                    <a:lstStyle/>
                    <a:p>
                      <a:pPr algn="l" rtl="0" fontAlgn="t"/>
                      <a:r>
                        <a:rPr lang="en-US" sz="1200" b="1" i="0" u="none" strike="noStrike">
                          <a:solidFill>
                            <a:srgbClr val="000000"/>
                          </a:solidFill>
                          <a:effectLst/>
                          <a:latin typeface="Arial" panose="020B0604020202020204" pitchFamily="34" charset="0"/>
                        </a:rPr>
                        <a:t>Coverage Level</a:t>
                      </a:r>
                    </a:p>
                  </a:txBody>
                  <a:tcPr marL="4763" marR="4763" marT="4763"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t"/>
                      <a:r>
                        <a:rPr lang="en-US" sz="1400" b="1" i="0" u="none" strike="noStrike" dirty="0">
                          <a:solidFill>
                            <a:srgbClr val="000000"/>
                          </a:solidFill>
                          <a:effectLst/>
                          <a:latin typeface="Arial" panose="020B0604020202020204" pitchFamily="34" charset="0"/>
                        </a:rPr>
                        <a:t>CAT</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r" rtl="0" fontAlgn="t"/>
                      <a:r>
                        <a:rPr lang="en-US" sz="1400" b="1" i="0" u="none" strike="noStrike" dirty="0">
                          <a:solidFill>
                            <a:srgbClr val="000000"/>
                          </a:solidFill>
                          <a:effectLst/>
                          <a:latin typeface="Arial" panose="020B0604020202020204" pitchFamily="34" charset="0"/>
                        </a:rPr>
                        <a:t>0.5</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t"/>
                      <a:r>
                        <a:rPr lang="en-US" sz="1400" b="1" i="0" u="none" strike="noStrike" dirty="0">
                          <a:solidFill>
                            <a:srgbClr val="000000"/>
                          </a:solidFill>
                          <a:effectLst/>
                          <a:latin typeface="Arial" panose="020B0604020202020204" pitchFamily="34" charset="0"/>
                        </a:rPr>
                        <a:t>0.55</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1" i="0" u="none" strike="noStrike" dirty="0">
                          <a:solidFill>
                            <a:srgbClr val="000000"/>
                          </a:solidFill>
                          <a:effectLst/>
                          <a:latin typeface="Arial" panose="020B0604020202020204" pitchFamily="34" charset="0"/>
                        </a:rPr>
                        <a:t>0.6</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1" i="0" u="none" strike="noStrike" dirty="0">
                          <a:solidFill>
                            <a:srgbClr val="000000"/>
                          </a:solidFill>
                          <a:effectLst/>
                          <a:latin typeface="Arial" panose="020B0604020202020204" pitchFamily="34" charset="0"/>
                        </a:rPr>
                        <a:t>0.65</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1" i="0" u="none" strike="noStrike" dirty="0">
                          <a:solidFill>
                            <a:srgbClr val="000000"/>
                          </a:solidFill>
                          <a:effectLst/>
                          <a:latin typeface="Arial" panose="020B0604020202020204" pitchFamily="34" charset="0"/>
                        </a:rPr>
                        <a:t>0.7</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rtl="0" fontAlgn="t"/>
                      <a:r>
                        <a:rPr lang="en-US" sz="1400" b="1" i="0" u="none" strike="noStrike" dirty="0">
                          <a:solidFill>
                            <a:srgbClr val="000000"/>
                          </a:solidFill>
                          <a:effectLst/>
                          <a:latin typeface="Arial" panose="020B0604020202020204" pitchFamily="34" charset="0"/>
                        </a:rPr>
                        <a:t>0.75</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a:r>
                        <a:rPr lang="en-US" sz="1400" b="1" i="0" u="none" strike="noStrike" dirty="0">
                          <a:solidFill>
                            <a:srgbClr val="000000"/>
                          </a:solidFill>
                          <a:effectLst/>
                          <a:latin typeface="Arial" panose="020B0604020202020204" pitchFamily="34" charset="0"/>
                        </a:rPr>
                        <a:t>0.8</a:t>
                      </a:r>
                      <a:endParaRPr lang="en-US" sz="2000" dirty="0"/>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0.85</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1" i="0" u="none" strike="noStrike" dirty="0">
                          <a:solidFill>
                            <a:srgbClr val="000000"/>
                          </a:solidFill>
                          <a:effectLst/>
                          <a:latin typeface="Arial" panose="020B0604020202020204" pitchFamily="34" charset="0"/>
                        </a:rPr>
                        <a:t>0.85</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75718712"/>
                  </a:ext>
                </a:extLst>
              </a:tr>
              <a:tr h="161925">
                <a:tc rowSpan="4" gridSpan="2">
                  <a:txBody>
                    <a:bodyPr/>
                    <a:lstStyle/>
                    <a:p>
                      <a:pPr algn="l" rtl="0" fontAlgn="t"/>
                      <a:r>
                        <a:rPr lang="en-US" sz="1200" b="1" i="0" u="none" strike="noStrike">
                          <a:solidFill>
                            <a:srgbClr val="000000"/>
                          </a:solidFill>
                          <a:effectLst/>
                          <a:latin typeface="Arial" panose="020B0604020202020204" pitchFamily="34" charset="0"/>
                        </a:rPr>
                        <a:t>Subsidy Factor</a:t>
                      </a:r>
                    </a:p>
                  </a:txBody>
                  <a:tcPr marL="4763" marR="4763" marT="4763" marB="0">
                    <a:lnL>
                      <a:noFill/>
                    </a:lnL>
                    <a:lnR>
                      <a:noFill/>
                    </a:lnR>
                    <a:lnT>
                      <a:noFill/>
                    </a:lnT>
                    <a:lnB>
                      <a:noFill/>
                    </a:lnB>
                    <a:solidFill>
                      <a:srgbClr val="FFFFFF"/>
                    </a:solidFill>
                  </a:tcPr>
                </a:tc>
                <a:tc rowSpan="4" hMerge="1">
                  <a:txBody>
                    <a:bodyPr/>
                    <a:lstStyle/>
                    <a:p>
                      <a:endParaRPr lang="en-US"/>
                    </a:p>
                  </a:txBody>
                  <a:tcPr/>
                </a:tc>
                <a:tc rowSpan="4" gridSpan="4">
                  <a:txBody>
                    <a:bodyPr/>
                    <a:lstStyle/>
                    <a:p>
                      <a:pPr algn="l" rtl="0" fontAlgn="t"/>
                      <a:endParaRPr lang="en-US" sz="1200" b="1" i="0" u="none" strike="noStrike">
                        <a:solidFill>
                          <a:srgbClr val="000000"/>
                        </a:solidFill>
                        <a:effectLst/>
                        <a:latin typeface="Arial" panose="020B0604020202020204" pitchFamily="34" charset="0"/>
                      </a:endParaRPr>
                    </a:p>
                  </a:txBody>
                  <a:tcPr marL="4763" marR="4763" marT="4763" marB="0">
                    <a:lnL>
                      <a:noFill/>
                    </a:lnL>
                    <a:lnR>
                      <a:noFill/>
                    </a:lnR>
                    <a:lnT>
                      <a:noFill/>
                    </a:lnT>
                    <a:lnB>
                      <a:noFill/>
                    </a:lnB>
                  </a:tcPr>
                </a:tc>
                <a:tc rowSpan="4" hMerge="1">
                  <a:txBody>
                    <a:bodyPr/>
                    <a:lstStyle/>
                    <a:p>
                      <a:endParaRPr lang="en-US"/>
                    </a:p>
                  </a:txBody>
                  <a:tcPr/>
                </a:tc>
                <a:tc rowSpan="4" hMerge="1">
                  <a:txBody>
                    <a:bodyPr/>
                    <a:lstStyle/>
                    <a:p>
                      <a:endParaRPr lang="en-US"/>
                    </a:p>
                  </a:txBody>
                  <a:tcPr/>
                </a:tc>
                <a:tc rowSpan="4" hMerge="1">
                  <a:txBody>
                    <a:bodyPr/>
                    <a:lstStyle/>
                    <a:p>
                      <a:endParaRPr lang="en-US"/>
                    </a:p>
                  </a:txBody>
                  <a:tcPr/>
                </a:tc>
                <a:tc>
                  <a:txBody>
                    <a:bodyPr/>
                    <a:lstStyle/>
                    <a:p>
                      <a:pPr algn="l" rtl="0" fontAlgn="t"/>
                      <a:r>
                        <a:rPr lang="en-US" sz="1200" b="1" i="0" u="none" strike="noStrike">
                          <a:solidFill>
                            <a:srgbClr val="000000"/>
                          </a:solidFill>
                          <a:effectLst/>
                          <a:latin typeface="Arial" panose="020B0604020202020204" pitchFamily="34" charset="0"/>
                        </a:rPr>
                        <a:t>Basic Unit</a:t>
                      </a:r>
                    </a:p>
                  </a:txBody>
                  <a:tcPr marL="4763" marR="4763" marT="4763"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dirty="0">
                          <a:solidFill>
                            <a:srgbClr val="000000"/>
                          </a:solidFill>
                          <a:effectLst/>
                          <a:latin typeface="Arial" panose="020B0604020202020204" pitchFamily="34" charset="0"/>
                        </a:rPr>
                        <a:t>1</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r" rtl="0" fontAlgn="t"/>
                      <a:r>
                        <a:rPr lang="en-US" sz="1400" b="0" i="0" u="none" strike="noStrike">
                          <a:solidFill>
                            <a:srgbClr val="000000"/>
                          </a:solidFill>
                          <a:effectLst/>
                          <a:latin typeface="Arial" panose="020B0604020202020204" pitchFamily="34" charset="0"/>
                        </a:rPr>
                        <a:t>0.67</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t"/>
                      <a:r>
                        <a:rPr lang="en-US" sz="1400" b="0" i="0" u="none" strike="noStrike">
                          <a:solidFill>
                            <a:srgbClr val="000000"/>
                          </a:solidFill>
                          <a:effectLst/>
                          <a:latin typeface="Arial" panose="020B0604020202020204" pitchFamily="34" charset="0"/>
                        </a:rPr>
                        <a:t>0.64</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0.64</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0.59</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0.59</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rtl="0" fontAlgn="t"/>
                      <a:r>
                        <a:rPr lang="en-US" sz="1400" b="0" i="0" u="none" strike="noStrike">
                          <a:solidFill>
                            <a:srgbClr val="000000"/>
                          </a:solidFill>
                          <a:effectLst/>
                          <a:latin typeface="Arial" panose="020B0604020202020204" pitchFamily="34" charset="0"/>
                        </a:rPr>
                        <a:t>0.55</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0.48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a:r>
                        <a:rPr lang="en-US" sz="1400" b="0" i="0" u="none" strike="noStrike" dirty="0">
                          <a:solidFill>
                            <a:srgbClr val="000000"/>
                          </a:solidFill>
                          <a:effectLst/>
                          <a:latin typeface="Arial" panose="020B0604020202020204" pitchFamily="34" charset="0"/>
                        </a:rPr>
                        <a:t>0.48</a:t>
                      </a:r>
                      <a:endParaRPr lang="en-US" sz="2000" b="0" dirty="0"/>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0.38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0.38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23685744"/>
                  </a:ext>
                </a:extLst>
              </a:tr>
              <a:tr h="161925">
                <a:tc gridSpan="2" vMerge="1">
                  <a:txBody>
                    <a:bodyPr/>
                    <a:lstStyle/>
                    <a:p>
                      <a:endParaRPr lang="en-US"/>
                    </a:p>
                  </a:txBody>
                  <a:tcPr/>
                </a:tc>
                <a:tc hMerge="1"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rtl="0" fontAlgn="t"/>
                      <a:r>
                        <a:rPr lang="en-US" sz="1200" b="1" i="0" u="none" strike="noStrike">
                          <a:solidFill>
                            <a:srgbClr val="000000"/>
                          </a:solidFill>
                          <a:effectLst/>
                          <a:latin typeface="Arial" panose="020B0604020202020204" pitchFamily="34" charset="0"/>
                        </a:rPr>
                        <a:t>Optional Unit</a:t>
                      </a:r>
                    </a:p>
                  </a:txBody>
                  <a:tcPr marL="4763" marR="4763" marT="4763"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1400" b="0" i="0" u="none" strike="noStrike">
                          <a:solidFill>
                            <a:srgbClr val="000000"/>
                          </a:solidFill>
                          <a:effectLst/>
                          <a:latin typeface="Arial" panose="020B0604020202020204" pitchFamily="34" charset="0"/>
                        </a:rPr>
                        <a:t> </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r" rtl="0" fontAlgn="t"/>
                      <a:r>
                        <a:rPr lang="en-US" sz="1400" b="0" i="0" u="none" strike="noStrike" dirty="0">
                          <a:solidFill>
                            <a:srgbClr val="000000"/>
                          </a:solidFill>
                          <a:effectLst/>
                          <a:latin typeface="Arial" panose="020B0604020202020204" pitchFamily="34" charset="0"/>
                        </a:rPr>
                        <a:t>0.67</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t"/>
                      <a:r>
                        <a:rPr lang="en-US" sz="1400" b="0" i="0" u="none" strike="noStrike">
                          <a:solidFill>
                            <a:srgbClr val="000000"/>
                          </a:solidFill>
                          <a:effectLst/>
                          <a:latin typeface="Arial" panose="020B0604020202020204" pitchFamily="34" charset="0"/>
                        </a:rPr>
                        <a:t>0.64</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0.64</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0.59</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0.59</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rtl="0" fontAlgn="t"/>
                      <a:r>
                        <a:rPr lang="en-US" sz="1400" b="0" i="0" u="none" strike="noStrike">
                          <a:solidFill>
                            <a:srgbClr val="000000"/>
                          </a:solidFill>
                          <a:effectLst/>
                          <a:latin typeface="Arial" panose="020B0604020202020204" pitchFamily="34" charset="0"/>
                        </a:rPr>
                        <a:t>0.55</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0.48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a:r>
                        <a:rPr lang="en-US" sz="1400" b="0" i="0" u="none" strike="noStrike" dirty="0">
                          <a:solidFill>
                            <a:srgbClr val="000000"/>
                          </a:solidFill>
                          <a:effectLst/>
                          <a:latin typeface="Arial" panose="020B0604020202020204" pitchFamily="34" charset="0"/>
                        </a:rPr>
                        <a:t>0.48</a:t>
                      </a:r>
                      <a:endParaRPr lang="en-US" sz="2000" b="0" dirty="0"/>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0.38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0.38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65189981"/>
                  </a:ext>
                </a:extLst>
              </a:tr>
              <a:tr h="161925">
                <a:tc gridSpan="2" vMerge="1">
                  <a:txBody>
                    <a:bodyPr/>
                    <a:lstStyle/>
                    <a:p>
                      <a:endParaRPr lang="en-US"/>
                    </a:p>
                  </a:txBody>
                  <a:tcPr/>
                </a:tc>
                <a:tc hMerge="1"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rtl="0" fontAlgn="t"/>
                      <a:r>
                        <a:rPr lang="en-US" sz="1200" b="1" i="0" u="none" strike="noStrike">
                          <a:solidFill>
                            <a:srgbClr val="000000"/>
                          </a:solidFill>
                          <a:effectLst/>
                          <a:latin typeface="Arial" panose="020B0604020202020204" pitchFamily="34" charset="0"/>
                        </a:rPr>
                        <a:t>Enterprise Unit</a:t>
                      </a:r>
                    </a:p>
                  </a:txBody>
                  <a:tcPr marL="4763" marR="4763" marT="4763"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1400" b="0" i="0" u="none" strike="noStrike">
                          <a:solidFill>
                            <a:srgbClr val="000000"/>
                          </a:solidFill>
                          <a:effectLst/>
                          <a:latin typeface="Arial" panose="020B0604020202020204" pitchFamily="34" charset="0"/>
                        </a:rPr>
                        <a:t> </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r" rtl="0" fontAlgn="t"/>
                      <a:r>
                        <a:rPr lang="en-US" sz="1400" b="0" i="0" u="none" strike="noStrike">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t"/>
                      <a:r>
                        <a:rPr lang="en-US" sz="1400" b="0" i="0" u="none" strike="noStrike">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dirty="0">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rtl="0" fontAlgn="t"/>
                      <a:r>
                        <a:rPr lang="en-US" sz="1400" b="0" i="0" u="none" strike="noStrike">
                          <a:solidFill>
                            <a:srgbClr val="000000"/>
                          </a:solidFill>
                          <a:effectLst/>
                          <a:latin typeface="Arial" panose="020B0604020202020204" pitchFamily="34" charset="0"/>
                        </a:rPr>
                        <a:t>0.77</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0.68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a:r>
                        <a:rPr lang="en-US" sz="1400" b="0" i="0" u="none" strike="noStrike" dirty="0">
                          <a:solidFill>
                            <a:srgbClr val="000000"/>
                          </a:solidFill>
                          <a:effectLst/>
                          <a:latin typeface="Arial" panose="020B0604020202020204" pitchFamily="34" charset="0"/>
                        </a:rPr>
                        <a:t>0.68</a:t>
                      </a:r>
                      <a:endParaRPr lang="en-US" sz="2000" b="0" dirty="0"/>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0.53</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0.53</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21814619"/>
                  </a:ext>
                </a:extLst>
              </a:tr>
              <a:tr h="323850">
                <a:tc gridSpan="2" vMerge="1">
                  <a:txBody>
                    <a:bodyPr/>
                    <a:lstStyle/>
                    <a:p>
                      <a:endParaRPr lang="en-US"/>
                    </a:p>
                  </a:txBody>
                  <a:tcPr/>
                </a:tc>
                <a:tc hMerge="1"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rtl="0" fontAlgn="t"/>
                      <a:r>
                        <a:rPr lang="en-US" sz="1200" b="1" i="0" u="none" strike="noStrike">
                          <a:solidFill>
                            <a:srgbClr val="000000"/>
                          </a:solidFill>
                          <a:effectLst/>
                          <a:latin typeface="Arial" panose="020B0604020202020204" pitchFamily="34" charset="0"/>
                        </a:rPr>
                        <a:t>Enterprise Unit by Irrigation Practice</a:t>
                      </a:r>
                    </a:p>
                  </a:txBody>
                  <a:tcPr marL="4763" marR="4763" marT="4763"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l" rtl="0" fontAlgn="t"/>
                      <a:r>
                        <a:rPr lang="en-US" sz="1400" b="0" i="0" u="none" strike="noStrike">
                          <a:solidFill>
                            <a:srgbClr val="000000"/>
                          </a:solidFill>
                          <a:effectLst/>
                          <a:latin typeface="Arial" panose="020B0604020202020204" pitchFamily="34" charset="0"/>
                        </a:rPr>
                        <a:t> </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r" rtl="0" fontAlgn="t"/>
                      <a:r>
                        <a:rPr lang="en-US" sz="1400" b="0" i="0" u="none" strike="noStrike">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rtl="0" fontAlgn="t"/>
                      <a:r>
                        <a:rPr lang="en-US" sz="1400" b="0" i="0" u="none" strike="noStrike">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dirty="0">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dirty="0">
                          <a:solidFill>
                            <a:srgbClr val="000000"/>
                          </a:solidFill>
                          <a:effectLst/>
                          <a:latin typeface="Arial" panose="020B0604020202020204" pitchFamily="34" charset="0"/>
                        </a:rPr>
                        <a:t>0.8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rtl="0" fontAlgn="t"/>
                      <a:r>
                        <a:rPr lang="en-US" sz="1400" b="0" i="0" u="none" strike="noStrike" dirty="0">
                          <a:solidFill>
                            <a:srgbClr val="000000"/>
                          </a:solidFill>
                          <a:effectLst/>
                          <a:latin typeface="Arial" panose="020B0604020202020204" pitchFamily="34" charset="0"/>
                        </a:rPr>
                        <a:t>0.77</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0.68</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r"/>
                      <a:r>
                        <a:rPr lang="en-US" sz="1400" b="0" i="0" u="none" strike="noStrike" dirty="0">
                          <a:solidFill>
                            <a:srgbClr val="000000"/>
                          </a:solidFill>
                          <a:effectLst/>
                          <a:latin typeface="Arial" panose="020B0604020202020204" pitchFamily="34" charset="0"/>
                        </a:rPr>
                        <a:t>0.68</a:t>
                      </a:r>
                      <a:endParaRPr lang="en-US" sz="2000" b="0" dirty="0"/>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pPr algn="r" rtl="0" fontAlgn="t"/>
                      <a:r>
                        <a:rPr lang="en-US" sz="1200" b="1" i="0" u="none" strike="noStrike">
                          <a:solidFill>
                            <a:srgbClr val="000000"/>
                          </a:solidFill>
                          <a:effectLst/>
                          <a:latin typeface="Arial" panose="020B0604020202020204" pitchFamily="34" charset="0"/>
                        </a:rPr>
                        <a:t>0.53</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t"/>
                      <a:r>
                        <a:rPr lang="en-US" sz="1400" b="0" i="0" u="none" strike="noStrike" dirty="0">
                          <a:solidFill>
                            <a:srgbClr val="000000"/>
                          </a:solidFill>
                          <a:effectLst/>
                          <a:latin typeface="Arial" panose="020B0604020202020204" pitchFamily="34" charset="0"/>
                        </a:rPr>
                        <a:t>0.53</a:t>
                      </a:r>
                    </a:p>
                  </a:txBody>
                  <a:tcPr marL="4763" marR="4763" marT="476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02857724"/>
                  </a:ext>
                </a:extLst>
              </a:tr>
              <a:tr h="161925">
                <a:tc>
                  <a:txBody>
                    <a:bodyPr/>
                    <a:lstStyle/>
                    <a:p>
                      <a:pPr algn="l" fontAlgn="b"/>
                      <a:endParaRPr lang="en-US" sz="1200" b="1" i="0" u="none" strike="noStrike" dirty="0">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gridSpan="2">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hMerge="1">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dirty="0">
                        <a:effectLst/>
                        <a:latin typeface="Arial" panose="020B0604020202020204" pitchFamily="34" charset="0"/>
                      </a:endParaRPr>
                    </a:p>
                  </a:txBody>
                  <a:tcPr marL="4763" marR="4763" marT="4763" marB="0" anchor="b">
                    <a:lnL>
                      <a:noFill/>
                    </a:lnL>
                    <a:lnR>
                      <a:noFill/>
                    </a:lnR>
                    <a:lnT>
                      <a:noFill/>
                    </a:lnT>
                    <a:lnB>
                      <a:noFill/>
                    </a:lnB>
                  </a:tcPr>
                </a:tc>
                <a:tc gridSpan="2">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hMerge="1">
                  <a:txBody>
                    <a:bodyPr/>
                    <a:lstStyle/>
                    <a:p>
                      <a:pPr algn="l" fontAlgn="b"/>
                      <a:endParaRPr lang="en-US" sz="1200" b="1" i="0" u="none" strike="noStrike">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dirty="0">
                        <a:effectLst/>
                        <a:latin typeface="Arial" panose="020B0604020202020204" pitchFamily="34" charset="0"/>
                      </a:endParaRPr>
                    </a:p>
                  </a:txBody>
                  <a:tcPr marL="4763" marR="4763" marT="4763" marB="0" anchor="b">
                    <a:lnL>
                      <a:noFill/>
                    </a:lnL>
                    <a:lnR>
                      <a:noFill/>
                    </a:lnR>
                    <a:lnT>
                      <a:noFill/>
                    </a:lnT>
                    <a:lnB>
                      <a:noFill/>
                    </a:lnB>
                  </a:tcPr>
                </a:tc>
                <a:tc>
                  <a:txBody>
                    <a:bodyPr/>
                    <a:lstStyle/>
                    <a:p>
                      <a:pPr algn="l" fontAlgn="b"/>
                      <a:endParaRPr lang="en-US" sz="1200" b="1" i="0" u="none" strike="noStrike" dirty="0">
                        <a:effectLst/>
                        <a:latin typeface="Arial" panose="020B060402020202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val="3092020149"/>
                  </a:ext>
                </a:extLst>
              </a:tr>
            </a:tbl>
          </a:graphicData>
        </a:graphic>
      </p:graphicFrame>
    </p:spTree>
    <p:extLst>
      <p:ext uri="{BB962C8B-B14F-4D97-AF65-F5344CB8AC3E}">
        <p14:creationId xmlns:p14="http://schemas.microsoft.com/office/powerpoint/2010/main" val="3727393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8824A73-0E24-466D-A328-AF2BCC998F05}"/>
              </a:ext>
            </a:extLst>
          </p:cNvPr>
          <p:cNvGraphicFramePr>
            <a:graphicFrameLocks noGrp="1"/>
          </p:cNvGraphicFramePr>
          <p:nvPr>
            <p:extLst>
              <p:ext uri="{D42A27DB-BD31-4B8C-83A1-F6EECF244321}">
                <p14:modId xmlns:p14="http://schemas.microsoft.com/office/powerpoint/2010/main" val="135561553"/>
              </p:ext>
            </p:extLst>
          </p:nvPr>
        </p:nvGraphicFramePr>
        <p:xfrm>
          <a:off x="1266092" y="2284545"/>
          <a:ext cx="6996164" cy="3010932"/>
        </p:xfrm>
        <a:graphic>
          <a:graphicData uri="http://schemas.openxmlformats.org/drawingml/2006/table">
            <a:tbl>
              <a:tblPr firstRow="1" bandRow="1">
                <a:tableStyleId>{85BE263C-DBD7-4A20-BB59-AAB30ACAA65A}</a:tableStyleId>
              </a:tblPr>
              <a:tblGrid>
                <a:gridCol w="665618">
                  <a:extLst>
                    <a:ext uri="{9D8B030D-6E8A-4147-A177-3AD203B41FA5}">
                      <a16:colId xmlns:a16="http://schemas.microsoft.com/office/drawing/2014/main" val="20000"/>
                    </a:ext>
                  </a:extLst>
                </a:gridCol>
                <a:gridCol w="804518">
                  <a:extLst>
                    <a:ext uri="{9D8B030D-6E8A-4147-A177-3AD203B41FA5}">
                      <a16:colId xmlns:a16="http://schemas.microsoft.com/office/drawing/2014/main" val="20001"/>
                    </a:ext>
                  </a:extLst>
                </a:gridCol>
                <a:gridCol w="1212680">
                  <a:extLst>
                    <a:ext uri="{9D8B030D-6E8A-4147-A177-3AD203B41FA5}">
                      <a16:colId xmlns:a16="http://schemas.microsoft.com/office/drawing/2014/main" val="20002"/>
                    </a:ext>
                  </a:extLst>
                </a:gridCol>
                <a:gridCol w="882905">
                  <a:extLst>
                    <a:ext uri="{9D8B030D-6E8A-4147-A177-3AD203B41FA5}">
                      <a16:colId xmlns:a16="http://schemas.microsoft.com/office/drawing/2014/main" val="20003"/>
                    </a:ext>
                  </a:extLst>
                </a:gridCol>
                <a:gridCol w="904566">
                  <a:extLst>
                    <a:ext uri="{9D8B030D-6E8A-4147-A177-3AD203B41FA5}">
                      <a16:colId xmlns:a16="http://schemas.microsoft.com/office/drawing/2014/main" val="20004"/>
                    </a:ext>
                  </a:extLst>
                </a:gridCol>
                <a:gridCol w="826177">
                  <a:extLst>
                    <a:ext uri="{9D8B030D-6E8A-4147-A177-3AD203B41FA5}">
                      <a16:colId xmlns:a16="http://schemas.microsoft.com/office/drawing/2014/main" val="20005"/>
                    </a:ext>
                  </a:extLst>
                </a:gridCol>
                <a:gridCol w="991206">
                  <a:extLst>
                    <a:ext uri="{9D8B030D-6E8A-4147-A177-3AD203B41FA5}">
                      <a16:colId xmlns:a16="http://schemas.microsoft.com/office/drawing/2014/main" val="20006"/>
                    </a:ext>
                  </a:extLst>
                </a:gridCol>
                <a:gridCol w="708494">
                  <a:extLst>
                    <a:ext uri="{9D8B030D-6E8A-4147-A177-3AD203B41FA5}">
                      <a16:colId xmlns:a16="http://schemas.microsoft.com/office/drawing/2014/main" val="20007"/>
                    </a:ext>
                  </a:extLst>
                </a:gridCol>
              </a:tblGrid>
              <a:tr h="594658">
                <a:tc>
                  <a:txBody>
                    <a:bodyPr/>
                    <a:lstStyle/>
                    <a:p>
                      <a:pPr algn="ctr" rtl="0" fontAlgn="b"/>
                      <a:r>
                        <a:rPr lang="en-US" sz="1400" u="none" strike="noStrike" dirty="0">
                          <a:effectLst/>
                        </a:rPr>
                        <a:t>Year</a:t>
                      </a:r>
                      <a:endParaRPr lang="en-US" sz="1400" b="1" i="0" u="none" strike="noStrike" dirty="0">
                        <a:solidFill>
                          <a:schemeClr val="bg1"/>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400" u="none" strike="noStrike" dirty="0">
                          <a:effectLst/>
                        </a:rPr>
                        <a:t>Policies</a:t>
                      </a:r>
                      <a:endParaRPr lang="en-US" sz="1400" b="1" i="0" u="none" strike="noStrike" dirty="0">
                        <a:solidFill>
                          <a:schemeClr val="bg1"/>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400" u="none" strike="noStrike" dirty="0">
                          <a:effectLst/>
                        </a:rPr>
                        <a:t>Policies </a:t>
                      </a:r>
                    </a:p>
                    <a:p>
                      <a:pPr algn="ctr" rtl="0" fontAlgn="b"/>
                      <a:r>
                        <a:rPr lang="en-US" sz="1400" u="none" strike="noStrike" dirty="0">
                          <a:effectLst/>
                        </a:rPr>
                        <a:t>Indemnified</a:t>
                      </a:r>
                      <a:endParaRPr lang="en-US" sz="1400" b="1" i="0" u="none" strike="noStrike" dirty="0">
                        <a:solidFill>
                          <a:schemeClr val="bg1"/>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400" u="none" strike="noStrike" dirty="0">
                          <a:effectLst/>
                        </a:rPr>
                        <a:t>Liability</a:t>
                      </a:r>
                      <a:endParaRPr lang="en-US" sz="1400" b="1" i="0" u="none" strike="noStrike" dirty="0">
                        <a:solidFill>
                          <a:schemeClr val="bg1"/>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400" u="none" strike="noStrike" dirty="0">
                          <a:effectLst/>
                        </a:rPr>
                        <a:t>Total </a:t>
                      </a:r>
                    </a:p>
                    <a:p>
                      <a:pPr algn="ctr" rtl="0" fontAlgn="b"/>
                      <a:r>
                        <a:rPr lang="en-US" sz="1400" u="none" strike="noStrike" dirty="0">
                          <a:effectLst/>
                        </a:rPr>
                        <a:t>Premium</a:t>
                      </a:r>
                      <a:endParaRPr lang="en-US" sz="1400" b="1" i="0" u="none" strike="noStrike" dirty="0">
                        <a:solidFill>
                          <a:schemeClr val="bg1"/>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400" u="none" strike="noStrike" dirty="0">
                          <a:effectLst/>
                        </a:rPr>
                        <a:t>Subsidy</a:t>
                      </a:r>
                      <a:endParaRPr lang="en-US" sz="1400" b="1" i="0" u="none" strike="noStrike" dirty="0">
                        <a:solidFill>
                          <a:schemeClr val="bg1"/>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400" u="none" strike="noStrike" dirty="0">
                          <a:effectLst/>
                        </a:rPr>
                        <a:t>Indemnity</a:t>
                      </a:r>
                      <a:endParaRPr lang="en-US" sz="1400" b="1" i="0" u="none" strike="noStrike" dirty="0">
                        <a:solidFill>
                          <a:schemeClr val="bg1"/>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400" u="none" strike="noStrike" dirty="0">
                          <a:effectLst/>
                        </a:rPr>
                        <a:t>Loss Ratio</a:t>
                      </a:r>
                      <a:endParaRPr lang="en-US" sz="1400" b="1" i="0" u="none" strike="noStrike" dirty="0">
                        <a:solidFill>
                          <a:schemeClr val="bg1"/>
                        </a:solidFill>
                        <a:effectLst/>
                        <a:latin typeface="Calibri" panose="020F0502020204030204" pitchFamily="34" charset="0"/>
                      </a:endParaRPr>
                    </a:p>
                  </a:txBody>
                  <a:tcPr marL="5358" marR="5358" marT="535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5182">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2012*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802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83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$460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$17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$9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0.62</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5182">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2013*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759</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$475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$17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$9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0.58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5182">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2014*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794</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$525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$55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2.83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37423"/>
                  </a:ext>
                </a:extLst>
              </a:tr>
              <a:tr h="345182">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2015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1,121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340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$1,142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$53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$38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$69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1.31</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274789"/>
                  </a:ext>
                </a:extLst>
              </a:tr>
              <a:tr h="345182">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2016</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2,198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688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$2,323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$118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$83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$171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1.45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5182">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2017**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2,740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637</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$2,855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$144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$103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$105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0.73**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45182">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2018**</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2,433</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TBD</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$2,641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$144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$102 M</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TBD</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TBD</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692791"/>
                  </a:ext>
                </a:extLst>
              </a:tr>
            </a:tbl>
          </a:graphicData>
        </a:graphic>
      </p:graphicFrame>
      <p:sp>
        <p:nvSpPr>
          <p:cNvPr id="13" name="Title 1">
            <a:extLst>
              <a:ext uri="{FF2B5EF4-FFF2-40B4-BE49-F238E27FC236}">
                <a16:creationId xmlns:a16="http://schemas.microsoft.com/office/drawing/2014/main" id="{A63456EB-C04C-4318-882D-3E2A7A4E4665}"/>
              </a:ext>
            </a:extLst>
          </p:cNvPr>
          <p:cNvSpPr txBox="1">
            <a:spLocks/>
          </p:cNvSpPr>
          <p:nvPr/>
        </p:nvSpPr>
        <p:spPr>
          <a:xfrm>
            <a:off x="1210826" y="5615808"/>
            <a:ext cx="4575332" cy="362460"/>
          </a:xfrm>
          <a:prstGeom prst="rect">
            <a:avLst/>
          </a:prstGeom>
        </p:spPr>
        <p:txBody>
          <a:bodyPr vert="horz" lIns="38576" tIns="19289" rIns="38576" bIns="19289" rtlCol="0" anchor="t">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685800"/>
            <a:r>
              <a:rPr lang="en-US" sz="1100" spc="-38" dirty="0">
                <a:solidFill>
                  <a:prstClr val="black">
                    <a:lumMod val="75000"/>
                    <a:lumOff val="25000"/>
                  </a:prstClr>
                </a:solidFill>
                <a:latin typeface="Calibri Light" panose="020F0302020204030204"/>
              </a:rPr>
              <a:t>*AGR/AGR-Lite</a:t>
            </a:r>
          </a:p>
          <a:p>
            <a:pPr defTabSz="685800"/>
            <a:r>
              <a:rPr lang="en-US" sz="1100" spc="-38" dirty="0">
                <a:solidFill>
                  <a:prstClr val="black">
                    <a:lumMod val="75000"/>
                    <a:lumOff val="25000"/>
                  </a:prstClr>
                </a:solidFill>
                <a:latin typeface="Calibri Light" panose="020F0302020204030204"/>
              </a:rPr>
              <a:t>**As of September 5, 2018</a:t>
            </a:r>
            <a:endParaRPr lang="en-US" sz="800" spc="-38" dirty="0">
              <a:solidFill>
                <a:prstClr val="black">
                  <a:lumMod val="75000"/>
                  <a:lumOff val="25000"/>
                </a:prstClr>
              </a:solidFill>
              <a:latin typeface="Calibri Light" panose="020F0302020204030204"/>
            </a:endParaRPr>
          </a:p>
        </p:txBody>
      </p:sp>
      <p:sp>
        <p:nvSpPr>
          <p:cNvPr id="14" name="Title 1">
            <a:extLst>
              <a:ext uri="{FF2B5EF4-FFF2-40B4-BE49-F238E27FC236}">
                <a16:creationId xmlns:a16="http://schemas.microsoft.com/office/drawing/2014/main" id="{CB60178C-6543-4420-9046-96A2FCA38DF7}"/>
              </a:ext>
            </a:extLst>
          </p:cNvPr>
          <p:cNvSpPr txBox="1">
            <a:spLocks/>
          </p:cNvSpPr>
          <p:nvPr/>
        </p:nvSpPr>
        <p:spPr>
          <a:xfrm>
            <a:off x="1210826" y="1602713"/>
            <a:ext cx="4955497" cy="591128"/>
          </a:xfrm>
          <a:prstGeom prst="rect">
            <a:avLst/>
          </a:prstGeom>
        </p:spPr>
        <p:txBody>
          <a:bodyPr vert="horz" lIns="38576" tIns="19289" rIns="38576" bIns="19289"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685800"/>
            <a:r>
              <a:rPr lang="en-US" sz="2400" b="1" spc="-38" dirty="0">
                <a:solidFill>
                  <a:prstClr val="black">
                    <a:lumMod val="75000"/>
                    <a:lumOff val="25000"/>
                  </a:prstClr>
                </a:solidFill>
                <a:latin typeface="Calibri Light" panose="020F0302020204030204"/>
              </a:rPr>
              <a:t>Summary of Business</a:t>
            </a:r>
            <a:endParaRPr lang="en-US" sz="1400" b="1" spc="-38" dirty="0">
              <a:solidFill>
                <a:prstClr val="black">
                  <a:lumMod val="75000"/>
                  <a:lumOff val="25000"/>
                </a:prstClr>
              </a:solidFill>
              <a:latin typeface="Calibri Light" panose="020F0302020204030204"/>
            </a:endParaRPr>
          </a:p>
        </p:txBody>
      </p:sp>
      <p:sp>
        <p:nvSpPr>
          <p:cNvPr id="7" name="Title 1">
            <a:extLst>
              <a:ext uri="{FF2B5EF4-FFF2-40B4-BE49-F238E27FC236}">
                <a16:creationId xmlns:a16="http://schemas.microsoft.com/office/drawing/2014/main" id="{506AFD0C-5F75-43F4-84B4-E06D359D4392}"/>
              </a:ext>
            </a:extLst>
          </p:cNvPr>
          <p:cNvSpPr txBox="1">
            <a:spLocks/>
          </p:cNvSpPr>
          <p:nvPr/>
        </p:nvSpPr>
        <p:spPr>
          <a:xfrm>
            <a:off x="1004835" y="638070"/>
            <a:ext cx="6996165" cy="710909"/>
          </a:xfrm>
          <a:prstGeom prst="rect">
            <a:avLst/>
          </a:prstGeom>
        </p:spPr>
        <p:txBody>
          <a:bodyPr anchor="ctr">
            <a:normAutofit/>
          </a:bodyPr>
          <a:lstStyle>
            <a:lvl1pPr algn="r" defTabSz="257168" rtl="0" eaLnBrk="1" latinLnBrk="0" hangingPunct="1">
              <a:spcBef>
                <a:spcPct val="0"/>
              </a:spcBef>
              <a:buNone/>
              <a:defRPr sz="2025" kern="1200">
                <a:solidFill>
                  <a:schemeClr val="tx1"/>
                </a:solidFill>
                <a:latin typeface="+mj-lt"/>
                <a:ea typeface="+mj-ea"/>
                <a:cs typeface="+mj-cs"/>
              </a:defRPr>
            </a:lvl1pPr>
          </a:lstStyle>
          <a:p>
            <a:pPr algn="ctr" defTabSz="192876"/>
            <a:r>
              <a:rPr lang="en-US" sz="3600" b="1" dirty="0">
                <a:solidFill>
                  <a:prstClr val="black"/>
                </a:solidFill>
                <a:latin typeface="Calibri Light" panose="020F0302020204030204"/>
              </a:rPr>
              <a:t>Whole Farm Revenue Protection</a:t>
            </a:r>
          </a:p>
        </p:txBody>
      </p:sp>
      <p:sp>
        <p:nvSpPr>
          <p:cNvPr id="4" name="Slide Number Placeholder 3">
            <a:extLst>
              <a:ext uri="{FF2B5EF4-FFF2-40B4-BE49-F238E27FC236}">
                <a16:creationId xmlns:a16="http://schemas.microsoft.com/office/drawing/2014/main" id="{2C261F55-9740-428F-855E-BF75E362CFFA}"/>
              </a:ext>
            </a:extLst>
          </p:cNvPr>
          <p:cNvSpPr>
            <a:spLocks noGrp="1"/>
          </p:cNvSpPr>
          <p:nvPr>
            <p:ph type="sldNum" sz="quarter" idx="12"/>
          </p:nvPr>
        </p:nvSpPr>
        <p:spPr/>
        <p:txBody>
          <a:bodyPr/>
          <a:lstStyle/>
          <a:p>
            <a:pPr defTabSz="685800"/>
            <a:fld id="{4FAB73BC-B049-4115-A692-8D63A059BFB8}" type="slidenum">
              <a:rPr lang="en-US">
                <a:latin typeface="Calibri" panose="020F0502020204030204"/>
              </a:rPr>
              <a:pPr defTabSz="685800"/>
              <a:t>38</a:t>
            </a:fld>
            <a:endParaRPr lang="en-US" dirty="0">
              <a:latin typeface="Calibri" panose="020F0502020204030204"/>
            </a:endParaRPr>
          </a:p>
        </p:txBody>
      </p:sp>
      <p:sp>
        <p:nvSpPr>
          <p:cNvPr id="8" name="TextBox 7">
            <a:extLst>
              <a:ext uri="{FF2B5EF4-FFF2-40B4-BE49-F238E27FC236}">
                <a16:creationId xmlns:a16="http://schemas.microsoft.com/office/drawing/2014/main" id="{A3A6B39F-D56D-4AB4-A9EA-3C847D9AF9EC}"/>
              </a:ext>
            </a:extLst>
          </p:cNvPr>
          <p:cNvSpPr txBox="1"/>
          <p:nvPr/>
        </p:nvSpPr>
        <p:spPr>
          <a:xfrm>
            <a:off x="404544" y="5698934"/>
            <a:ext cx="4252708" cy="196208"/>
          </a:xfrm>
          <a:prstGeom prst="rect">
            <a:avLst/>
          </a:prstGeom>
          <a:noFill/>
        </p:spPr>
        <p:txBody>
          <a:bodyPr wrap="square" rtlCol="0">
            <a:spAutoFit/>
          </a:bodyPr>
          <a:lstStyle/>
          <a:p>
            <a:pPr defTabSz="685800"/>
            <a:r>
              <a:rPr lang="en-US" sz="675" b="1" dirty="0">
                <a:solidFill>
                  <a:prstClr val="white"/>
                </a:solidFill>
                <a:latin typeface="Calibri" panose="020F0502020204030204"/>
              </a:rPr>
              <a:t>*Data as of September 2018, subject to change</a:t>
            </a:r>
          </a:p>
        </p:txBody>
      </p:sp>
    </p:spTree>
    <p:extLst>
      <p:ext uri="{BB962C8B-B14F-4D97-AF65-F5344CB8AC3E}">
        <p14:creationId xmlns:p14="http://schemas.microsoft.com/office/powerpoint/2010/main" val="1947328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1779" y="1590883"/>
            <a:ext cx="6100442" cy="301140"/>
          </a:xfrm>
          <a:prstGeom prst="rect">
            <a:avLst/>
          </a:prstGeom>
        </p:spPr>
        <p:txBody>
          <a:bodyPr vert="horz" lIns="51435" tIns="25718" rIns="51435" bIns="25718" rtlCol="0" anchor="t">
            <a:normAutofit fontScale="9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85800"/>
            <a:r>
              <a:rPr lang="en-US" sz="2400" b="1" spc="-38" dirty="0">
                <a:solidFill>
                  <a:prstClr val="black">
                    <a:lumMod val="75000"/>
                    <a:lumOff val="25000"/>
                  </a:prstClr>
                </a:solidFill>
                <a:latin typeface="Calibri Light" panose="020F0302020204030204"/>
              </a:rPr>
              <a:t>2018 Liability by County </a:t>
            </a:r>
          </a:p>
        </p:txBody>
      </p:sp>
      <p:sp>
        <p:nvSpPr>
          <p:cNvPr id="6" name="Title 1">
            <a:extLst>
              <a:ext uri="{FF2B5EF4-FFF2-40B4-BE49-F238E27FC236}">
                <a16:creationId xmlns:a16="http://schemas.microsoft.com/office/drawing/2014/main" id="{6369F3C6-361E-48D0-B72D-EF2A6820FD26}"/>
              </a:ext>
            </a:extLst>
          </p:cNvPr>
          <p:cNvSpPr txBox="1">
            <a:spLocks/>
          </p:cNvSpPr>
          <p:nvPr/>
        </p:nvSpPr>
        <p:spPr>
          <a:xfrm>
            <a:off x="974690" y="597878"/>
            <a:ext cx="7026310" cy="751102"/>
          </a:xfrm>
          <a:prstGeom prst="rect">
            <a:avLst/>
          </a:prstGeom>
        </p:spPr>
        <p:txBody>
          <a:bodyPr anchor="ctr">
            <a:normAutofit/>
          </a:bodyPr>
          <a:lstStyle>
            <a:lvl1pPr algn="r" defTabSz="257168" rtl="0" eaLnBrk="1" latinLnBrk="0" hangingPunct="1">
              <a:spcBef>
                <a:spcPct val="0"/>
              </a:spcBef>
              <a:buNone/>
              <a:defRPr sz="2025" kern="1200">
                <a:solidFill>
                  <a:schemeClr val="tx1"/>
                </a:solidFill>
                <a:latin typeface="+mj-lt"/>
                <a:ea typeface="+mj-ea"/>
                <a:cs typeface="+mj-cs"/>
              </a:defRPr>
            </a:lvl1pPr>
          </a:lstStyle>
          <a:p>
            <a:pPr algn="ctr" defTabSz="192876"/>
            <a:r>
              <a:rPr lang="en-US" sz="3600" b="1" dirty="0">
                <a:solidFill>
                  <a:prstClr val="black"/>
                </a:solidFill>
                <a:latin typeface="Calibri Light" panose="020F0302020204030204"/>
              </a:rPr>
              <a:t>Whole Farm Revenue Protection</a:t>
            </a:r>
          </a:p>
        </p:txBody>
      </p:sp>
      <p:pic>
        <p:nvPicPr>
          <p:cNvPr id="5" name="Picture 4" descr="A picture containing text, map&#10;&#10;Description generated with very high confidence">
            <a:extLst>
              <a:ext uri="{FF2B5EF4-FFF2-40B4-BE49-F238E27FC236}">
                <a16:creationId xmlns:a16="http://schemas.microsoft.com/office/drawing/2014/main" id="{B558BFFD-5E15-4798-91A5-9FFDA2F15776}"/>
              </a:ext>
            </a:extLst>
          </p:cNvPr>
          <p:cNvPicPr>
            <a:picLocks noChangeAspect="1"/>
          </p:cNvPicPr>
          <p:nvPr/>
        </p:nvPicPr>
        <p:blipFill rotWithShape="1">
          <a:blip r:embed="rId3">
            <a:extLst>
              <a:ext uri="{28A0092B-C50C-407E-A947-70E740481C1C}">
                <a14:useLocalDpi xmlns:a14="http://schemas.microsoft.com/office/drawing/2010/main" val="0"/>
              </a:ext>
            </a:extLst>
          </a:blip>
          <a:srcRect t="14422" b="14165"/>
          <a:stretch/>
        </p:blipFill>
        <p:spPr>
          <a:xfrm>
            <a:off x="718331" y="1892023"/>
            <a:ext cx="7601704" cy="4071447"/>
          </a:xfrm>
          <a:prstGeom prst="rect">
            <a:avLst/>
          </a:prstGeom>
        </p:spPr>
      </p:pic>
      <p:sp>
        <p:nvSpPr>
          <p:cNvPr id="7" name="Slide Number Placeholder 6">
            <a:extLst>
              <a:ext uri="{FF2B5EF4-FFF2-40B4-BE49-F238E27FC236}">
                <a16:creationId xmlns:a16="http://schemas.microsoft.com/office/drawing/2014/main" id="{B1447815-C834-4C86-B008-74E7A7CF096D}"/>
              </a:ext>
            </a:extLst>
          </p:cNvPr>
          <p:cNvSpPr>
            <a:spLocks noGrp="1"/>
          </p:cNvSpPr>
          <p:nvPr>
            <p:ph type="sldNum" sz="quarter" idx="12"/>
          </p:nvPr>
        </p:nvSpPr>
        <p:spPr/>
        <p:txBody>
          <a:bodyPr/>
          <a:lstStyle/>
          <a:p>
            <a:pPr defTabSz="685800"/>
            <a:fld id="{4FAB73BC-B049-4115-A692-8D63A059BFB8}" type="slidenum">
              <a:rPr lang="en-US">
                <a:latin typeface="Calibri" panose="020F0502020204030204"/>
              </a:rPr>
              <a:pPr defTabSz="685800"/>
              <a:t>39</a:t>
            </a:fld>
            <a:endParaRPr lang="en-US" dirty="0">
              <a:latin typeface="Calibri" panose="020F0502020204030204"/>
            </a:endParaRPr>
          </a:p>
        </p:txBody>
      </p:sp>
      <p:sp>
        <p:nvSpPr>
          <p:cNvPr id="8" name="TextBox 7">
            <a:extLst>
              <a:ext uri="{FF2B5EF4-FFF2-40B4-BE49-F238E27FC236}">
                <a16:creationId xmlns:a16="http://schemas.microsoft.com/office/drawing/2014/main" id="{43E36D98-3A0B-4928-A1B2-0DB4AF4978A8}"/>
              </a:ext>
            </a:extLst>
          </p:cNvPr>
          <p:cNvSpPr txBox="1"/>
          <p:nvPr/>
        </p:nvSpPr>
        <p:spPr>
          <a:xfrm>
            <a:off x="404544" y="5698934"/>
            <a:ext cx="4252708" cy="196208"/>
          </a:xfrm>
          <a:prstGeom prst="rect">
            <a:avLst/>
          </a:prstGeom>
          <a:noFill/>
        </p:spPr>
        <p:txBody>
          <a:bodyPr wrap="square" rtlCol="0">
            <a:spAutoFit/>
          </a:bodyPr>
          <a:lstStyle/>
          <a:p>
            <a:pPr defTabSz="685800"/>
            <a:r>
              <a:rPr lang="en-US" sz="675" b="1" dirty="0">
                <a:solidFill>
                  <a:prstClr val="white"/>
                </a:solidFill>
                <a:latin typeface="Calibri" panose="020F0502020204030204"/>
              </a:rPr>
              <a:t>*Data as of September 2018, subject to change</a:t>
            </a:r>
          </a:p>
        </p:txBody>
      </p:sp>
    </p:spTree>
    <p:extLst>
      <p:ext uri="{BB962C8B-B14F-4D97-AF65-F5344CB8AC3E}">
        <p14:creationId xmlns:p14="http://schemas.microsoft.com/office/powerpoint/2010/main" val="20646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000" dirty="0"/>
              <a:t>Animal/Livestock Related Insurance Policies</a:t>
            </a:r>
          </a:p>
        </p:txBody>
      </p:sp>
      <p:sp>
        <p:nvSpPr>
          <p:cNvPr id="27651" name="Rectangle 3"/>
          <p:cNvSpPr>
            <a:spLocks noGrp="1" noChangeArrowheads="1"/>
          </p:cNvSpPr>
          <p:nvPr>
            <p:ph type="body" idx="1"/>
          </p:nvPr>
        </p:nvSpPr>
        <p:spPr/>
        <p:txBody>
          <a:bodyPr>
            <a:normAutofit/>
          </a:bodyPr>
          <a:lstStyle/>
          <a:p>
            <a:pPr marL="285750" indent="-285750">
              <a:buFont typeface="Arial" panose="020B0604020202020204" pitchFamily="34" charset="0"/>
              <a:buChar char="•"/>
            </a:pPr>
            <a:r>
              <a:rPr lang="en-US" dirty="0"/>
              <a:t>Dairy Revenue Protection</a:t>
            </a:r>
          </a:p>
          <a:p>
            <a:pPr marL="285750" indent="-285750">
              <a:buFont typeface="Arial" panose="020B0604020202020204" pitchFamily="34" charset="0"/>
              <a:buChar char="•"/>
            </a:pPr>
            <a:r>
              <a:rPr lang="en-US" dirty="0"/>
              <a:t>Livestock Risk Protection</a:t>
            </a:r>
          </a:p>
          <a:p>
            <a:pPr marL="742950" lvl="1" indent="-285750">
              <a:buFont typeface="Arial" panose="020B0604020202020204" pitchFamily="34" charset="0"/>
              <a:buChar char="•"/>
            </a:pPr>
            <a:r>
              <a:rPr lang="en-US" dirty="0"/>
              <a:t>Fed Cattle, </a:t>
            </a:r>
          </a:p>
          <a:p>
            <a:pPr marL="742950" lvl="1" indent="-285750">
              <a:buFont typeface="Arial" panose="020B0604020202020204" pitchFamily="34" charset="0"/>
              <a:buChar char="•"/>
            </a:pPr>
            <a:r>
              <a:rPr lang="en-US" dirty="0"/>
              <a:t>Feeder Cattle, </a:t>
            </a:r>
          </a:p>
          <a:p>
            <a:pPr marL="742950" lvl="1" indent="-285750">
              <a:buFont typeface="Arial" panose="020B0604020202020204" pitchFamily="34" charset="0"/>
              <a:buChar char="•"/>
            </a:pPr>
            <a:r>
              <a:rPr lang="en-US" dirty="0"/>
              <a:t>Lamb, </a:t>
            </a:r>
          </a:p>
          <a:p>
            <a:pPr marL="742950" lvl="1" indent="-285750">
              <a:buFont typeface="Arial" panose="020B0604020202020204" pitchFamily="34" charset="0"/>
              <a:buChar char="•"/>
            </a:pPr>
            <a:r>
              <a:rPr lang="en-US" dirty="0"/>
              <a:t>Swine</a:t>
            </a:r>
          </a:p>
          <a:p>
            <a:pPr marL="285750" indent="-285750">
              <a:buFont typeface="Arial" panose="020B0604020202020204" pitchFamily="34" charset="0"/>
              <a:buChar char="•"/>
            </a:pPr>
            <a:r>
              <a:rPr lang="en-US" dirty="0"/>
              <a:t>Livestock Gross Margin</a:t>
            </a:r>
          </a:p>
          <a:p>
            <a:pPr marL="742950" lvl="1" indent="-285750">
              <a:buFont typeface="Arial" panose="020B0604020202020204" pitchFamily="34" charset="0"/>
              <a:buChar char="•"/>
            </a:pPr>
            <a:r>
              <a:rPr lang="en-US" dirty="0"/>
              <a:t>Dairy, </a:t>
            </a:r>
          </a:p>
          <a:p>
            <a:pPr marL="742950" lvl="1" indent="-285750">
              <a:buFont typeface="Arial" panose="020B0604020202020204" pitchFamily="34" charset="0"/>
              <a:buChar char="•"/>
            </a:pPr>
            <a:r>
              <a:rPr lang="en-US" dirty="0"/>
              <a:t>Cattle, </a:t>
            </a:r>
          </a:p>
          <a:p>
            <a:pPr marL="742950" lvl="1" indent="-285750">
              <a:buFont typeface="Arial" panose="020B0604020202020204" pitchFamily="34" charset="0"/>
              <a:buChar char="•"/>
            </a:pPr>
            <a:r>
              <a:rPr lang="en-US" dirty="0"/>
              <a:t>Lamb, </a:t>
            </a:r>
          </a:p>
          <a:p>
            <a:pPr marL="742950" lvl="1" indent="-285750">
              <a:buFont typeface="Arial" panose="020B0604020202020204" pitchFamily="34" charset="0"/>
              <a:buChar char="•"/>
            </a:pPr>
            <a:r>
              <a:rPr lang="en-US" dirty="0"/>
              <a:t>Swine</a:t>
            </a:r>
          </a:p>
          <a:p>
            <a:pPr lvl="2"/>
            <a:endParaRPr lang="en-US" dirty="0"/>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411599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500"/>
                                        <p:tgtEl>
                                          <p:spTgt spid="2765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animEffect transition="in" filter="fade">
                                      <p:cBhvr>
                                        <p:cTn id="15" dur="500"/>
                                        <p:tgtEl>
                                          <p:spTgt spid="2765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7651">
                                            <p:txEl>
                                              <p:pRg st="3" end="3"/>
                                            </p:txEl>
                                          </p:spTgt>
                                        </p:tgtEl>
                                        <p:attrNameLst>
                                          <p:attrName>style.visibility</p:attrName>
                                        </p:attrNameLst>
                                      </p:cBhvr>
                                      <p:to>
                                        <p:strVal val="visible"/>
                                      </p:to>
                                    </p:set>
                                    <p:animEffect transition="in" filter="fade">
                                      <p:cBhvr>
                                        <p:cTn id="18" dur="500"/>
                                        <p:tgtEl>
                                          <p:spTgt spid="27651">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7651">
                                            <p:txEl>
                                              <p:pRg st="4" end="4"/>
                                            </p:txEl>
                                          </p:spTgt>
                                        </p:tgtEl>
                                        <p:attrNameLst>
                                          <p:attrName>style.visibility</p:attrName>
                                        </p:attrNameLst>
                                      </p:cBhvr>
                                      <p:to>
                                        <p:strVal val="visible"/>
                                      </p:to>
                                    </p:set>
                                    <p:animEffect transition="in" filter="fade">
                                      <p:cBhvr>
                                        <p:cTn id="21" dur="500"/>
                                        <p:tgtEl>
                                          <p:spTgt spid="27651">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7651">
                                            <p:txEl>
                                              <p:pRg st="5" end="5"/>
                                            </p:txEl>
                                          </p:spTgt>
                                        </p:tgtEl>
                                        <p:attrNameLst>
                                          <p:attrName>style.visibility</p:attrName>
                                        </p:attrNameLst>
                                      </p:cBhvr>
                                      <p:to>
                                        <p:strVal val="visible"/>
                                      </p:to>
                                    </p:set>
                                    <p:animEffect transition="in" filter="fade">
                                      <p:cBhvr>
                                        <p:cTn id="24" dur="500"/>
                                        <p:tgtEl>
                                          <p:spTgt spid="27651">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651">
                                            <p:txEl>
                                              <p:pRg st="6" end="6"/>
                                            </p:txEl>
                                          </p:spTgt>
                                        </p:tgtEl>
                                        <p:attrNameLst>
                                          <p:attrName>style.visibility</p:attrName>
                                        </p:attrNameLst>
                                      </p:cBhvr>
                                      <p:to>
                                        <p:strVal val="visible"/>
                                      </p:to>
                                    </p:set>
                                    <p:animEffect transition="in" filter="fade">
                                      <p:cBhvr>
                                        <p:cTn id="29" dur="500"/>
                                        <p:tgtEl>
                                          <p:spTgt spid="27651">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7651">
                                            <p:txEl>
                                              <p:pRg st="7" end="7"/>
                                            </p:txEl>
                                          </p:spTgt>
                                        </p:tgtEl>
                                        <p:attrNameLst>
                                          <p:attrName>style.visibility</p:attrName>
                                        </p:attrNameLst>
                                      </p:cBhvr>
                                      <p:to>
                                        <p:strVal val="visible"/>
                                      </p:to>
                                    </p:set>
                                    <p:animEffect transition="in" filter="fade">
                                      <p:cBhvr>
                                        <p:cTn id="32" dur="500"/>
                                        <p:tgtEl>
                                          <p:spTgt spid="27651">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7651">
                                            <p:txEl>
                                              <p:pRg st="8" end="8"/>
                                            </p:txEl>
                                          </p:spTgt>
                                        </p:tgtEl>
                                        <p:attrNameLst>
                                          <p:attrName>style.visibility</p:attrName>
                                        </p:attrNameLst>
                                      </p:cBhvr>
                                      <p:to>
                                        <p:strVal val="visible"/>
                                      </p:to>
                                    </p:set>
                                    <p:animEffect transition="in" filter="fade">
                                      <p:cBhvr>
                                        <p:cTn id="35" dur="500"/>
                                        <p:tgtEl>
                                          <p:spTgt spid="27651">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7651">
                                            <p:txEl>
                                              <p:pRg st="9" end="9"/>
                                            </p:txEl>
                                          </p:spTgt>
                                        </p:tgtEl>
                                        <p:attrNameLst>
                                          <p:attrName>style.visibility</p:attrName>
                                        </p:attrNameLst>
                                      </p:cBhvr>
                                      <p:to>
                                        <p:strVal val="visible"/>
                                      </p:to>
                                    </p:set>
                                    <p:animEffect transition="in" filter="fade">
                                      <p:cBhvr>
                                        <p:cTn id="38" dur="500"/>
                                        <p:tgtEl>
                                          <p:spTgt spid="27651">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7651">
                                            <p:txEl>
                                              <p:pRg st="10" end="10"/>
                                            </p:txEl>
                                          </p:spTgt>
                                        </p:tgtEl>
                                        <p:attrNameLst>
                                          <p:attrName>style.visibility</p:attrName>
                                        </p:attrNameLst>
                                      </p:cBhvr>
                                      <p:to>
                                        <p:strVal val="visible"/>
                                      </p:to>
                                    </p:set>
                                    <p:animEffect transition="in" filter="fade">
                                      <p:cBhvr>
                                        <p:cTn id="41" dur="500"/>
                                        <p:tgtEl>
                                          <p:spTgt spid="276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85011" y="2173573"/>
            <a:ext cx="7024352" cy="411983"/>
          </a:xfrm>
          <a:prstGeom prst="rect">
            <a:avLst/>
          </a:prstGeom>
        </p:spPr>
        <p:txBody>
          <a:bodyPr vert="horz" lIns="51435" tIns="25718" rIns="51435" bIns="25718" rtlCol="0" anchor="t">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685800"/>
            <a:r>
              <a:rPr lang="en-US" sz="2400" b="1" spc="-38" dirty="0">
                <a:solidFill>
                  <a:prstClr val="black">
                    <a:lumMod val="75000"/>
                    <a:lumOff val="25000"/>
                  </a:prstClr>
                </a:solidFill>
                <a:latin typeface="Calibri Light" panose="020F0302020204030204"/>
              </a:rPr>
              <a:t>2018 Interesting Stats</a:t>
            </a:r>
          </a:p>
        </p:txBody>
      </p:sp>
      <p:sp>
        <p:nvSpPr>
          <p:cNvPr id="4" name="TextBox 3"/>
          <p:cNvSpPr txBox="1"/>
          <p:nvPr/>
        </p:nvSpPr>
        <p:spPr>
          <a:xfrm>
            <a:off x="1529785" y="2514083"/>
            <a:ext cx="6155045" cy="3970318"/>
          </a:xfrm>
          <a:prstGeom prst="rect">
            <a:avLst/>
          </a:prstGeom>
          <a:noFill/>
        </p:spPr>
        <p:txBody>
          <a:bodyPr wrap="square" rtlCol="0">
            <a:spAutoFit/>
          </a:bodyPr>
          <a:lstStyle/>
          <a:p>
            <a:pPr marL="257169" indent="-257169" defTabSz="685800">
              <a:buClr>
                <a:prstClr val="black"/>
              </a:buClr>
              <a:buFont typeface="Arial" panose="020B0604020202020204" pitchFamily="34" charset="0"/>
              <a:buChar char="•"/>
            </a:pPr>
            <a:r>
              <a:rPr lang="en-US" sz="2400" dirty="0">
                <a:solidFill>
                  <a:prstClr val="black"/>
                </a:solidFill>
                <a:latin typeface="Calibri" panose="020F0502020204030204"/>
              </a:rPr>
              <a:t>Average of 4 crops per policy in 2018</a:t>
            </a:r>
          </a:p>
          <a:p>
            <a:pPr marL="257169" indent="-257169" defTabSz="685800">
              <a:buClr>
                <a:prstClr val="black"/>
              </a:buClr>
              <a:buFont typeface="Arial" panose="020B0604020202020204" pitchFamily="34" charset="0"/>
              <a:buChar char="•"/>
            </a:pPr>
            <a:endParaRPr lang="en-US" sz="800" dirty="0">
              <a:solidFill>
                <a:prstClr val="black"/>
              </a:solidFill>
              <a:latin typeface="Calibri" panose="020F0502020204030204"/>
            </a:endParaRPr>
          </a:p>
          <a:p>
            <a:pPr marL="257169" indent="-257169" defTabSz="685800">
              <a:buClr>
                <a:prstClr val="black"/>
              </a:buClr>
              <a:buFont typeface="Arial" panose="020B0604020202020204" pitchFamily="34" charset="0"/>
              <a:buChar char="•"/>
            </a:pPr>
            <a:r>
              <a:rPr lang="en-US" sz="2400" dirty="0">
                <a:solidFill>
                  <a:prstClr val="black"/>
                </a:solidFill>
                <a:latin typeface="Calibri" panose="020F0502020204030204"/>
              </a:rPr>
              <a:t>Policies in 45 states and 590 counties</a:t>
            </a:r>
          </a:p>
          <a:p>
            <a:pPr marL="257169" indent="-257169" defTabSz="685800">
              <a:buClr>
                <a:prstClr val="black"/>
              </a:buClr>
              <a:buFont typeface="Arial" panose="020B0604020202020204" pitchFamily="34" charset="0"/>
              <a:buChar char="•"/>
            </a:pPr>
            <a:endParaRPr lang="en-US" sz="800" dirty="0">
              <a:solidFill>
                <a:prstClr val="black"/>
              </a:solidFill>
              <a:latin typeface="Calibri" panose="020F0502020204030204"/>
            </a:endParaRPr>
          </a:p>
          <a:p>
            <a:pPr marL="257169" indent="-257169" defTabSz="685800">
              <a:buClr>
                <a:prstClr val="black"/>
              </a:buClr>
              <a:buFont typeface="Arial" panose="020B0604020202020204" pitchFamily="34" charset="0"/>
              <a:buChar char="•"/>
            </a:pPr>
            <a:r>
              <a:rPr lang="en-US" sz="2400" dirty="0">
                <a:solidFill>
                  <a:prstClr val="black"/>
                </a:solidFill>
                <a:latin typeface="Calibri" panose="020F0502020204030204"/>
              </a:rPr>
              <a:t>59 farms with 10 or greater crops</a:t>
            </a:r>
          </a:p>
          <a:p>
            <a:pPr marL="257169" indent="-257169" defTabSz="685800">
              <a:buClr>
                <a:prstClr val="black"/>
              </a:buClr>
              <a:buFont typeface="Arial" panose="020B0604020202020204" pitchFamily="34" charset="0"/>
              <a:buChar char="•"/>
            </a:pPr>
            <a:r>
              <a:rPr lang="en-US" sz="2400" dirty="0">
                <a:solidFill>
                  <a:prstClr val="black"/>
                </a:solidFill>
                <a:latin typeface="Calibri" panose="020F0502020204030204"/>
              </a:rPr>
              <a:t>Most diverse farms:</a:t>
            </a:r>
          </a:p>
          <a:p>
            <a:pPr marL="600069" lvl="1" indent="-257169" defTabSz="685800">
              <a:buClr>
                <a:prstClr val="black"/>
              </a:buClr>
              <a:buFont typeface="Arial" panose="020B0604020202020204" pitchFamily="34" charset="0"/>
              <a:buChar char="•"/>
            </a:pPr>
            <a:r>
              <a:rPr lang="en-US" sz="2400" dirty="0">
                <a:solidFill>
                  <a:prstClr val="black"/>
                </a:solidFill>
                <a:latin typeface="Calibri" panose="020F0502020204030204"/>
              </a:rPr>
              <a:t>33 crops (Michigan)</a:t>
            </a:r>
          </a:p>
          <a:p>
            <a:pPr marL="600069" lvl="1" indent="-257169" defTabSz="685800">
              <a:buClr>
                <a:prstClr val="black"/>
              </a:buClr>
              <a:buFont typeface="Arial" panose="020B0604020202020204" pitchFamily="34" charset="0"/>
              <a:buChar char="•"/>
            </a:pPr>
            <a:r>
              <a:rPr lang="en-US" sz="2400" dirty="0">
                <a:solidFill>
                  <a:prstClr val="black"/>
                </a:solidFill>
                <a:latin typeface="Calibri" panose="020F0502020204030204"/>
              </a:rPr>
              <a:t>29 crops (Michigan)</a:t>
            </a:r>
          </a:p>
          <a:p>
            <a:pPr marL="600069" lvl="1" indent="-257169" defTabSz="685800">
              <a:buClr>
                <a:prstClr val="black"/>
              </a:buClr>
              <a:buFont typeface="Arial" panose="020B0604020202020204" pitchFamily="34" charset="0"/>
              <a:buChar char="•"/>
            </a:pPr>
            <a:r>
              <a:rPr lang="en-US" sz="2400" dirty="0">
                <a:solidFill>
                  <a:prstClr val="black"/>
                </a:solidFill>
                <a:latin typeface="Calibri" panose="020F0502020204030204"/>
              </a:rPr>
              <a:t>28 crops (Michigan)</a:t>
            </a:r>
          </a:p>
          <a:p>
            <a:pPr marL="257169" indent="-257169" defTabSz="685800">
              <a:buClr>
                <a:prstClr val="black"/>
              </a:buClr>
              <a:buFont typeface="Arial" panose="020B0604020202020204" pitchFamily="34" charset="0"/>
              <a:buChar char="•"/>
            </a:pPr>
            <a:endParaRPr lang="en-US" sz="800" dirty="0">
              <a:solidFill>
                <a:prstClr val="black"/>
              </a:solidFill>
              <a:latin typeface="Calibri" panose="020F0502020204030204"/>
            </a:endParaRPr>
          </a:p>
          <a:p>
            <a:pPr marL="257169" indent="-257169" defTabSz="685800">
              <a:buClr>
                <a:prstClr val="black"/>
              </a:buClr>
              <a:buFont typeface="Arial" panose="020B0604020202020204" pitchFamily="34" charset="0"/>
              <a:buChar char="•"/>
            </a:pPr>
            <a:endParaRPr lang="en-US" sz="2400" dirty="0">
              <a:solidFill>
                <a:prstClr val="black"/>
              </a:solidFill>
              <a:latin typeface="Calibri" panose="020F0502020204030204"/>
            </a:endParaRPr>
          </a:p>
          <a:p>
            <a:pPr defTabSz="685800">
              <a:buClr>
                <a:srgbClr val="5B9BD5">
                  <a:lumMod val="75000"/>
                </a:srgbClr>
              </a:buClr>
            </a:pPr>
            <a:endParaRPr lang="en-US" dirty="0">
              <a:solidFill>
                <a:prstClr val="black"/>
              </a:solidFill>
              <a:latin typeface="Calibri" panose="020F0502020204030204"/>
            </a:endParaRPr>
          </a:p>
          <a:p>
            <a:pPr marL="257169" indent="-257169" defTabSz="685800">
              <a:buClr>
                <a:srgbClr val="5B9BD5">
                  <a:lumMod val="75000"/>
                </a:srgbClr>
              </a:buClr>
              <a:buFont typeface="Arial" panose="020B0604020202020204" pitchFamily="34" charset="0"/>
              <a:buChar char="•"/>
            </a:pPr>
            <a:endParaRPr lang="en-US" dirty="0">
              <a:solidFill>
                <a:prstClr val="black"/>
              </a:solidFill>
              <a:latin typeface="Calibri" panose="020F0502020204030204"/>
            </a:endParaRPr>
          </a:p>
        </p:txBody>
      </p:sp>
      <p:sp>
        <p:nvSpPr>
          <p:cNvPr id="7" name="Title 1">
            <a:extLst>
              <a:ext uri="{FF2B5EF4-FFF2-40B4-BE49-F238E27FC236}">
                <a16:creationId xmlns:a16="http://schemas.microsoft.com/office/drawing/2014/main" id="{09B0190A-E848-434B-8413-E82457080990}"/>
              </a:ext>
            </a:extLst>
          </p:cNvPr>
          <p:cNvSpPr txBox="1">
            <a:spLocks/>
          </p:cNvSpPr>
          <p:nvPr/>
        </p:nvSpPr>
        <p:spPr>
          <a:xfrm>
            <a:off x="1029956" y="663192"/>
            <a:ext cx="6971044" cy="685788"/>
          </a:xfrm>
          <a:prstGeom prst="rect">
            <a:avLst/>
          </a:prstGeom>
        </p:spPr>
        <p:txBody>
          <a:bodyPr anchor="ctr">
            <a:normAutofit/>
          </a:bodyPr>
          <a:lstStyle>
            <a:lvl1pPr algn="r" defTabSz="257168" rtl="0" eaLnBrk="1" latinLnBrk="0" hangingPunct="1">
              <a:spcBef>
                <a:spcPct val="0"/>
              </a:spcBef>
              <a:buNone/>
              <a:defRPr sz="2025" kern="1200">
                <a:solidFill>
                  <a:schemeClr val="tx1"/>
                </a:solidFill>
                <a:latin typeface="+mj-lt"/>
                <a:ea typeface="+mj-ea"/>
                <a:cs typeface="+mj-cs"/>
              </a:defRPr>
            </a:lvl1pPr>
          </a:lstStyle>
          <a:p>
            <a:pPr algn="ctr" defTabSz="192876"/>
            <a:r>
              <a:rPr lang="en-US" sz="3200" b="1" dirty="0">
                <a:solidFill>
                  <a:prstClr val="black"/>
                </a:solidFill>
                <a:latin typeface="Calibri Light" panose="020F0302020204030204"/>
              </a:rPr>
              <a:t>Whole Farm Revenue Protection</a:t>
            </a:r>
          </a:p>
        </p:txBody>
      </p:sp>
      <p:sp>
        <p:nvSpPr>
          <p:cNvPr id="6" name="Slide Number Placeholder 5">
            <a:extLst>
              <a:ext uri="{FF2B5EF4-FFF2-40B4-BE49-F238E27FC236}">
                <a16:creationId xmlns:a16="http://schemas.microsoft.com/office/drawing/2014/main" id="{B9225E2B-68CE-45C2-A641-E1F8B2A96DDE}"/>
              </a:ext>
            </a:extLst>
          </p:cNvPr>
          <p:cNvSpPr>
            <a:spLocks noGrp="1"/>
          </p:cNvSpPr>
          <p:nvPr>
            <p:ph type="sldNum" sz="quarter" idx="12"/>
          </p:nvPr>
        </p:nvSpPr>
        <p:spPr/>
        <p:txBody>
          <a:bodyPr/>
          <a:lstStyle/>
          <a:p>
            <a:pPr defTabSz="685800"/>
            <a:fld id="{4FAB73BC-B049-4115-A692-8D63A059BFB8}" type="slidenum">
              <a:rPr lang="en-US">
                <a:latin typeface="Calibri" panose="020F0502020204030204"/>
              </a:rPr>
              <a:pPr defTabSz="685800"/>
              <a:t>40</a:t>
            </a:fld>
            <a:endParaRPr lang="en-US" dirty="0">
              <a:latin typeface="Calibri" panose="020F0502020204030204"/>
            </a:endParaRPr>
          </a:p>
        </p:txBody>
      </p:sp>
    </p:spTree>
    <p:extLst>
      <p:ext uri="{BB962C8B-B14F-4D97-AF65-F5344CB8AC3E}">
        <p14:creationId xmlns:p14="http://schemas.microsoft.com/office/powerpoint/2010/main" val="757457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a:t>NAP</a:t>
            </a:r>
          </a:p>
        </p:txBody>
      </p:sp>
      <p:sp>
        <p:nvSpPr>
          <p:cNvPr id="245763" name="Rectangle 3"/>
          <p:cNvSpPr>
            <a:spLocks noGrp="1" noChangeArrowheads="1"/>
          </p:cNvSpPr>
          <p:nvPr>
            <p:ph type="body" idx="1"/>
          </p:nvPr>
        </p:nvSpPr>
        <p:spPr/>
        <p:txBody>
          <a:bodyPr>
            <a:normAutofit/>
          </a:bodyPr>
          <a:lstStyle/>
          <a:p>
            <a:pPr marL="342900" indent="-342900">
              <a:buFont typeface="Arial" panose="020B0604020202020204" pitchFamily="34" charset="0"/>
              <a:buChar char="•"/>
            </a:pPr>
            <a:r>
              <a:rPr lang="en-US" sz="2800" dirty="0">
                <a:highlight>
                  <a:srgbClr val="FFFF00"/>
                </a:highlight>
              </a:rPr>
              <a:t>Available through the Farm Service Agency not private insurance agents.</a:t>
            </a:r>
          </a:p>
          <a:p>
            <a:pPr marL="342900" indent="-342900">
              <a:buFont typeface="Arial" panose="020B0604020202020204" pitchFamily="34" charset="0"/>
              <a:buChar char="•"/>
            </a:pPr>
            <a:r>
              <a:rPr lang="en-US" sz="2800" dirty="0"/>
              <a:t>Covers crops not covered by insurance programs.</a:t>
            </a:r>
          </a:p>
          <a:p>
            <a:pPr marL="342900" indent="-342900">
              <a:buFont typeface="Arial" panose="020B0604020202020204" pitchFamily="34" charset="0"/>
              <a:buChar char="•"/>
            </a:pPr>
            <a:r>
              <a:rPr lang="en-US" sz="2800" dirty="0"/>
              <a:t>Does not cover all crops and no livestock.</a:t>
            </a:r>
          </a:p>
          <a:p>
            <a:pPr marL="342900" indent="-342900">
              <a:buFont typeface="Arial" panose="020B0604020202020204" pitchFamily="34" charset="0"/>
              <a:buChar char="•"/>
            </a:pPr>
            <a:r>
              <a:rPr lang="en-US" sz="2800" dirty="0"/>
              <a:t>Meant as disaster coverage.</a:t>
            </a:r>
          </a:p>
          <a:p>
            <a:pPr marL="800100" lvl="1" indent="-342900">
              <a:buFont typeface="Arial" panose="020B0604020202020204" pitchFamily="34" charset="0"/>
              <a:buChar char="•"/>
            </a:pPr>
            <a:r>
              <a:rPr lang="en-US" sz="2400" dirty="0"/>
              <a:t>Covers losses greater than 50% of expected production based on approved yield and reported acreage. </a:t>
            </a:r>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22676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762000"/>
            <a:ext cx="9144000" cy="1143000"/>
          </a:xfrm>
        </p:spPr>
        <p:txBody>
          <a:bodyPr/>
          <a:lstStyle/>
          <a:p>
            <a:pPr eaLnBrk="1" hangingPunct="1"/>
            <a:r>
              <a:rPr lang="en-US" dirty="0"/>
              <a:t>Actual Production History</a:t>
            </a:r>
          </a:p>
        </p:txBody>
      </p:sp>
      <p:sp>
        <p:nvSpPr>
          <p:cNvPr id="31747" name="Rectangle 3"/>
          <p:cNvSpPr>
            <a:spLocks noGrp="1" noChangeArrowheads="1"/>
          </p:cNvSpPr>
          <p:nvPr>
            <p:ph type="body" idx="1"/>
          </p:nvPr>
        </p:nvSpPr>
        <p:spPr>
          <a:xfrm>
            <a:off x="304800" y="1752600"/>
            <a:ext cx="8382000" cy="4114800"/>
          </a:xfrm>
        </p:spPr>
        <p:txBody>
          <a:bodyPr/>
          <a:lstStyle/>
          <a:p>
            <a:pPr marL="457200" indent="-457200" eaLnBrk="1" hangingPunct="1">
              <a:lnSpc>
                <a:spcPct val="90000"/>
              </a:lnSpc>
              <a:buFont typeface="Arial" panose="020B0604020202020204" pitchFamily="34" charset="0"/>
              <a:buChar char="•"/>
            </a:pPr>
            <a:r>
              <a:rPr lang="en-US" sz="2800" dirty="0">
                <a:cs typeface="Times New Roman" pitchFamily="18" charset="0"/>
              </a:rPr>
              <a:t>4-10 year actual yield history</a:t>
            </a:r>
          </a:p>
          <a:p>
            <a:pPr marL="457200" indent="-457200" eaLnBrk="1" hangingPunct="1">
              <a:lnSpc>
                <a:spcPct val="90000"/>
              </a:lnSpc>
              <a:buFont typeface="Arial" panose="020B0604020202020204" pitchFamily="34" charset="0"/>
              <a:buChar char="•"/>
            </a:pPr>
            <a:r>
              <a:rPr lang="en-US" sz="2800" dirty="0">
                <a:cs typeface="Times New Roman" pitchFamily="18" charset="0"/>
              </a:rPr>
              <a:t>T-yield based on 10-year county average</a:t>
            </a:r>
          </a:p>
          <a:p>
            <a:pPr marL="457200" indent="-457200" eaLnBrk="1" hangingPunct="1">
              <a:lnSpc>
                <a:spcPct val="90000"/>
              </a:lnSpc>
              <a:buFont typeface="Arial" panose="020B0604020202020204" pitchFamily="34" charset="0"/>
              <a:buChar char="•"/>
            </a:pPr>
            <a:r>
              <a:rPr lang="en-US" sz="2800" dirty="0">
                <a:cs typeface="Times New Roman" pitchFamily="18" charset="0"/>
              </a:rPr>
              <a:t>If &lt; 4 years of actual records, insured receives variable T-yield based on years of actual history:</a:t>
            </a:r>
          </a:p>
          <a:p>
            <a:pPr marL="800100" lvl="1" indent="-342900" eaLnBrk="1" hangingPunct="1">
              <a:lnSpc>
                <a:spcPct val="90000"/>
              </a:lnSpc>
              <a:buFont typeface="Arial" panose="020B0604020202020204" pitchFamily="34" charset="0"/>
              <a:buChar char="•"/>
            </a:pPr>
            <a:r>
              <a:rPr lang="en-US" sz="2400" dirty="0">
                <a:cs typeface="Times New Roman" pitchFamily="18" charset="0"/>
              </a:rPr>
              <a:t>No records, but has grown the crop, 65% of T-yield</a:t>
            </a:r>
          </a:p>
          <a:p>
            <a:pPr marL="800100" lvl="1" indent="-342900" eaLnBrk="1" hangingPunct="1">
              <a:lnSpc>
                <a:spcPct val="90000"/>
              </a:lnSpc>
              <a:buFont typeface="Arial" panose="020B0604020202020204" pitchFamily="34" charset="0"/>
              <a:buChar char="•"/>
            </a:pPr>
            <a:r>
              <a:rPr lang="en-US" sz="2400" dirty="0">
                <a:cs typeface="Times New Roman" pitchFamily="18" charset="0"/>
              </a:rPr>
              <a:t>1 year of records and three 80% T-yields</a:t>
            </a:r>
          </a:p>
          <a:p>
            <a:pPr marL="800100" lvl="1" indent="-342900" eaLnBrk="1" hangingPunct="1">
              <a:lnSpc>
                <a:spcPct val="90000"/>
              </a:lnSpc>
              <a:buFont typeface="Arial" panose="020B0604020202020204" pitchFamily="34" charset="0"/>
              <a:buChar char="•"/>
            </a:pPr>
            <a:r>
              <a:rPr lang="en-US" sz="2400" dirty="0">
                <a:cs typeface="Times New Roman" pitchFamily="18" charset="0"/>
              </a:rPr>
              <a:t>2 years of records and two 90% T-yields</a:t>
            </a:r>
          </a:p>
          <a:p>
            <a:pPr marL="800100" lvl="1" indent="-342900" eaLnBrk="1" hangingPunct="1">
              <a:lnSpc>
                <a:spcPct val="90000"/>
              </a:lnSpc>
              <a:buFont typeface="Arial" panose="020B0604020202020204" pitchFamily="34" charset="0"/>
              <a:buChar char="•"/>
            </a:pPr>
            <a:r>
              <a:rPr lang="en-US" sz="2400" dirty="0">
                <a:cs typeface="Times New Roman" pitchFamily="18" charset="0"/>
              </a:rPr>
              <a:t>3 years of records and one 100% T-yield</a:t>
            </a:r>
          </a:p>
          <a:p>
            <a:pPr marL="457200" indent="-457200" eaLnBrk="1" hangingPunct="1">
              <a:lnSpc>
                <a:spcPct val="90000"/>
              </a:lnSpc>
              <a:buFont typeface="Arial" panose="020B0604020202020204" pitchFamily="34" charset="0"/>
              <a:buChar char="•"/>
            </a:pPr>
            <a:r>
              <a:rPr lang="en-US" sz="2800" dirty="0">
                <a:cs typeface="Times New Roman" pitchFamily="18" charset="0"/>
              </a:rPr>
              <a:t>New Producers receive 100% of the T-yield</a:t>
            </a:r>
          </a:p>
          <a:p>
            <a:pPr marL="457200" indent="-457200" eaLnBrk="1" hangingPunct="1">
              <a:lnSpc>
                <a:spcPct val="90000"/>
              </a:lnSpc>
              <a:buFont typeface="Arial" panose="020B0604020202020204" pitchFamily="34" charset="0"/>
              <a:buChar char="•"/>
            </a:pPr>
            <a:endParaRPr lang="en-US" sz="2800" dirty="0"/>
          </a:p>
        </p:txBody>
      </p:sp>
      <p:sp>
        <p:nvSpPr>
          <p:cNvPr id="317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eaLnBrk="1" hangingPunct="1"/>
            <a:endParaRPr lang="en-US">
              <a:latin typeface="Times New Roman" pitchFamily="18" charset="0"/>
            </a:endParaRPr>
          </a:p>
        </p:txBody>
      </p:sp>
    </p:spTree>
    <p:extLst>
      <p:ext uri="{BB962C8B-B14F-4D97-AF65-F5344CB8AC3E}">
        <p14:creationId xmlns:p14="http://schemas.microsoft.com/office/powerpoint/2010/main" val="2461452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379906" name="Rectangle 2"/>
          <p:cNvSpPr>
            <a:spLocks noGrp="1" noChangeArrowheads="1"/>
          </p:cNvSpPr>
          <p:nvPr>
            <p:ph type="title"/>
          </p:nvPr>
        </p:nvSpPr>
        <p:spPr/>
        <p:txBody>
          <a:bodyPr/>
          <a:lstStyle/>
          <a:p>
            <a:r>
              <a:rPr lang="en-US" sz="3600" b="0"/>
              <a:t>Catastrophic Coverage (CAT)</a:t>
            </a:r>
          </a:p>
        </p:txBody>
      </p:sp>
      <p:sp>
        <p:nvSpPr>
          <p:cNvPr id="379907" name="Rectangle 3"/>
          <p:cNvSpPr>
            <a:spLocks noGrp="1" noChangeArrowheads="1"/>
          </p:cNvSpPr>
          <p:nvPr>
            <p:ph type="body" idx="1"/>
          </p:nvPr>
        </p:nvSpPr>
        <p:spPr/>
        <p:txBody>
          <a:bodyPr/>
          <a:lstStyle/>
          <a:p>
            <a:pPr marL="342900" indent="-342900">
              <a:buFont typeface="Arial" panose="020B0604020202020204" pitchFamily="34" charset="0"/>
              <a:buChar char="•"/>
            </a:pPr>
            <a:r>
              <a:rPr lang="en-US" dirty="0"/>
              <a:t>Basic units only</a:t>
            </a:r>
          </a:p>
          <a:p>
            <a:pPr marL="342900" indent="-342900">
              <a:buFont typeface="Arial" panose="020B0604020202020204" pitchFamily="34" charset="0"/>
              <a:buChar char="•"/>
            </a:pPr>
            <a:r>
              <a:rPr lang="en-US" dirty="0"/>
              <a:t>50% coverage level</a:t>
            </a:r>
          </a:p>
          <a:p>
            <a:pPr marL="342900" indent="-342900">
              <a:buFont typeface="Arial" panose="020B0604020202020204" pitchFamily="34" charset="0"/>
              <a:buChar char="•"/>
            </a:pPr>
            <a:r>
              <a:rPr lang="en-US" dirty="0"/>
              <a:t>55% of maximum price selection</a:t>
            </a:r>
          </a:p>
          <a:p>
            <a:pPr marL="342900" indent="-342900">
              <a:buFont typeface="Arial" panose="020B0604020202020204" pitchFamily="34" charset="0"/>
              <a:buChar char="•"/>
            </a:pPr>
            <a:r>
              <a:rPr lang="en-US" dirty="0"/>
              <a:t>50/55 policy (used to be 50/60)</a:t>
            </a:r>
          </a:p>
          <a:p>
            <a:pPr marL="342900" indent="-342900">
              <a:buFont typeface="Arial" panose="020B0604020202020204" pitchFamily="34" charset="0"/>
              <a:buChar char="•"/>
            </a:pPr>
            <a:r>
              <a:rPr lang="en-US" dirty="0"/>
              <a:t>Cost – administrative fee $655 per crop per county, waived for limited resource farmers</a:t>
            </a:r>
          </a:p>
        </p:txBody>
      </p:sp>
    </p:spTree>
    <p:extLst>
      <p:ext uri="{BB962C8B-B14F-4D97-AF65-F5344CB8AC3E}">
        <p14:creationId xmlns:p14="http://schemas.microsoft.com/office/powerpoint/2010/main" val="1913180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b="0"/>
              <a:t>CAT Example - Cotton</a:t>
            </a:r>
          </a:p>
        </p:txBody>
      </p:sp>
      <p:sp>
        <p:nvSpPr>
          <p:cNvPr id="380931" name="Rectangle 3"/>
          <p:cNvSpPr>
            <a:spLocks noGrp="1" noChangeArrowheads="1"/>
          </p:cNvSpPr>
          <p:nvPr>
            <p:ph type="body" idx="1"/>
          </p:nvPr>
        </p:nvSpPr>
        <p:spPr/>
        <p:txBody>
          <a:bodyPr/>
          <a:lstStyle/>
          <a:p>
            <a:r>
              <a:rPr lang="en-US"/>
              <a:t>700 lb./acre APH Proven Yield</a:t>
            </a:r>
          </a:p>
          <a:p>
            <a:r>
              <a:rPr lang="en-US"/>
              <a:t>350 lb./acre trigger yield</a:t>
            </a:r>
          </a:p>
          <a:p>
            <a:r>
              <a:rPr lang="en-US"/>
              <a:t>$0.63 maximum price</a:t>
            </a:r>
          </a:p>
          <a:p>
            <a:r>
              <a:rPr lang="en-US"/>
              <a:t>$0.347 indemnity price ($0.63 x .55)</a:t>
            </a:r>
          </a:p>
        </p:txBody>
      </p:sp>
      <p:sp>
        <p:nvSpPr>
          <p:cNvPr id="380932" name="Text Box 4"/>
          <p:cNvSpPr txBox="1">
            <a:spLocks noChangeArrowheads="1"/>
          </p:cNvSpPr>
          <p:nvPr/>
        </p:nvSpPr>
        <p:spPr bwMode="auto">
          <a:xfrm>
            <a:off x="1752600" y="5486400"/>
            <a:ext cx="5640388" cy="822325"/>
          </a:xfrm>
          <a:prstGeom prst="rect">
            <a:avLst/>
          </a:prstGeom>
          <a:solidFill>
            <a:srgbClr val="FFFF99"/>
          </a:solidFill>
          <a:ln>
            <a:noFill/>
          </a:ln>
          <a:effectLst/>
        </p:spPr>
        <p:txBody>
          <a:bodyPr wrap="none">
            <a:spAutoFit/>
          </a:bodyPr>
          <a:lstStyle/>
          <a:p>
            <a:r>
              <a:rPr lang="en-US" sz="2400" dirty="0">
                <a:latin typeface="Tahoma" pitchFamily="34" charset="0"/>
              </a:rPr>
              <a:t>Very little yield and price coverage</a:t>
            </a:r>
          </a:p>
          <a:p>
            <a:r>
              <a:rPr lang="en-US" sz="2400" dirty="0">
                <a:latin typeface="Tahoma" pitchFamily="34" charset="0"/>
              </a:rPr>
              <a:t> 100% x 50% x 55% = 27.5% coverage</a:t>
            </a:r>
          </a:p>
        </p:txBody>
      </p:sp>
      <p:sp>
        <p:nvSpPr>
          <p:cNvPr id="380933" name="Rectangle 5"/>
          <p:cNvSpPr>
            <a:spLocks noChangeArrowheads="1"/>
          </p:cNvSpPr>
          <p:nvPr/>
        </p:nvSpPr>
        <p:spPr bwMode="auto">
          <a:xfrm>
            <a:off x="533400" y="4114800"/>
            <a:ext cx="8432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dirty="0">
                <a:latin typeface="Tahoma" pitchFamily="34" charset="0"/>
              </a:rPr>
              <a:t>Coverage = 700 x .50 = 350 </a:t>
            </a:r>
            <a:r>
              <a:rPr lang="en-US" sz="3200" b="1" dirty="0" err="1">
                <a:latin typeface="Tahoma" pitchFamily="34" charset="0"/>
              </a:rPr>
              <a:t>lb</a:t>
            </a:r>
            <a:r>
              <a:rPr lang="en-US" sz="3200" b="1" dirty="0">
                <a:latin typeface="Tahoma" pitchFamily="34" charset="0"/>
              </a:rPr>
              <a:t>/ac</a:t>
            </a:r>
          </a:p>
          <a:p>
            <a:endParaRPr lang="en-US" sz="1000" b="1" dirty="0">
              <a:latin typeface="Tahoma" pitchFamily="34" charset="0"/>
            </a:endParaRPr>
          </a:p>
          <a:p>
            <a:r>
              <a:rPr lang="en-US" sz="3200" b="1" dirty="0">
                <a:latin typeface="Tahoma" pitchFamily="34" charset="0"/>
              </a:rPr>
              <a:t>Protection = 350 lb. x $0.347 = $121.30</a:t>
            </a:r>
          </a:p>
        </p:txBody>
      </p:sp>
    </p:spTree>
    <p:extLst>
      <p:ext uri="{BB962C8B-B14F-4D97-AF65-F5344CB8AC3E}">
        <p14:creationId xmlns:p14="http://schemas.microsoft.com/office/powerpoint/2010/main" val="101898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0933"/>
                                        </p:tgtEl>
                                        <p:attrNameLst>
                                          <p:attrName>style.visibility</p:attrName>
                                        </p:attrNameLst>
                                      </p:cBhvr>
                                      <p:to>
                                        <p:strVal val="visible"/>
                                      </p:to>
                                    </p:set>
                                    <p:animEffect transition="in" filter="fade">
                                      <p:cBhvr>
                                        <p:cTn id="7" dur="1000"/>
                                        <p:tgtEl>
                                          <p:spTgt spid="380933"/>
                                        </p:tgtEl>
                                      </p:cBhvr>
                                    </p:animEffect>
                                    <p:anim calcmode="lin" valueType="num">
                                      <p:cBhvr>
                                        <p:cTn id="8" dur="1000" fill="hold"/>
                                        <p:tgtEl>
                                          <p:spTgt spid="380933"/>
                                        </p:tgtEl>
                                        <p:attrNameLst>
                                          <p:attrName>ppt_x</p:attrName>
                                        </p:attrNameLst>
                                      </p:cBhvr>
                                      <p:tavLst>
                                        <p:tav tm="0">
                                          <p:val>
                                            <p:strVal val="#ppt_x"/>
                                          </p:val>
                                        </p:tav>
                                        <p:tav tm="100000">
                                          <p:val>
                                            <p:strVal val="#ppt_x"/>
                                          </p:val>
                                        </p:tav>
                                      </p:tavLst>
                                    </p:anim>
                                    <p:anim calcmode="lin" valueType="num">
                                      <p:cBhvr>
                                        <p:cTn id="9" dur="1000" fill="hold"/>
                                        <p:tgtEl>
                                          <p:spTgt spid="3809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80932"/>
                                        </p:tgtEl>
                                        <p:attrNameLst>
                                          <p:attrName>style.visibility</p:attrName>
                                        </p:attrNameLst>
                                      </p:cBhvr>
                                      <p:to>
                                        <p:strVal val="visible"/>
                                      </p:to>
                                    </p:set>
                                    <p:animEffect transition="in" filter="wipe(down)">
                                      <p:cBhvr>
                                        <p:cTn id="14" dur="500"/>
                                        <p:tgtEl>
                                          <p:spTgt spid="38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animBg="1"/>
      <p:bldP spid="3809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95002" y="-15750"/>
            <a:ext cx="8893175" cy="615950"/>
          </a:xfrm>
          <a:prstGeom prst="rect">
            <a:avLst/>
          </a:prstGeom>
          <a:solidFill>
            <a:schemeClr val="bg1"/>
          </a:solidFill>
          <a:ln>
            <a:noFill/>
          </a:ln>
          <a:effectLst/>
        </p:spPr>
        <p:txBody>
          <a:bodyPr>
            <a:spAutoFit/>
          </a:bodyPr>
          <a:lstStyle/>
          <a:p>
            <a:pPr algn="ctr" fontAlgn="base">
              <a:spcBef>
                <a:spcPct val="0"/>
              </a:spcBef>
              <a:spcAft>
                <a:spcPct val="0"/>
              </a:spcAft>
              <a:defRPr/>
            </a:pPr>
            <a:r>
              <a:rPr lang="en-US" sz="3400" b="1" dirty="0">
                <a:solidFill>
                  <a:srgbClr val="FF6600"/>
                </a:solidFill>
                <a:effectLst>
                  <a:outerShdw blurRad="38100" dist="38100" dir="2700000" algn="tl">
                    <a:srgbClr val="000000">
                      <a:alpha val="43137"/>
                    </a:srgbClr>
                  </a:outerShdw>
                </a:effectLst>
                <a:latin typeface="Arial" charset="0"/>
              </a:rPr>
              <a:t>Yield Protection (APH) Example</a:t>
            </a:r>
          </a:p>
        </p:txBody>
      </p:sp>
      <p:sp>
        <p:nvSpPr>
          <p:cNvPr id="7171" name="Text Box 3"/>
          <p:cNvSpPr txBox="1">
            <a:spLocks noChangeArrowheads="1"/>
          </p:cNvSpPr>
          <p:nvPr/>
        </p:nvSpPr>
        <p:spPr bwMode="auto">
          <a:xfrm>
            <a:off x="441325" y="838200"/>
            <a:ext cx="8217314" cy="3046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b="1" dirty="0">
                <a:solidFill>
                  <a:srgbClr val="FF0000"/>
                </a:solidFill>
                <a:cs typeface="Arial" pitchFamily="34" charset="0"/>
              </a:rPr>
              <a:t>APH</a:t>
            </a:r>
            <a:r>
              <a:rPr lang="en-US" sz="2400" dirty="0">
                <a:solidFill>
                  <a:srgbClr val="000000"/>
                </a:solidFill>
                <a:cs typeface="Arial" pitchFamily="34" charset="0"/>
              </a:rPr>
              <a:t> Yield  =  3,000 </a:t>
            </a:r>
            <a:r>
              <a:rPr lang="en-US" sz="2400" dirty="0" err="1">
                <a:solidFill>
                  <a:srgbClr val="000000"/>
                </a:solidFill>
                <a:cs typeface="Arial" pitchFamily="34" charset="0"/>
              </a:rPr>
              <a:t>lbs</a:t>
            </a:r>
            <a:endParaRPr lang="en-US" sz="2400" dirty="0">
              <a:solidFill>
                <a:srgbClr val="000000"/>
              </a:solidFill>
              <a:cs typeface="Arial" pitchFamily="34" charset="0"/>
            </a:endParaRPr>
          </a:p>
          <a:p>
            <a:pPr eaLnBrk="1" fontAlgn="base" hangingPunct="1">
              <a:spcBef>
                <a:spcPct val="0"/>
              </a:spcBef>
              <a:spcAft>
                <a:spcPct val="0"/>
              </a:spcAft>
            </a:pPr>
            <a:endParaRPr lang="en-US" sz="2400" dirty="0">
              <a:solidFill>
                <a:srgbClr val="000000"/>
              </a:solidFill>
              <a:cs typeface="Arial" pitchFamily="34" charset="0"/>
            </a:endParaRPr>
          </a:p>
          <a:p>
            <a:pPr eaLnBrk="1" fontAlgn="base" hangingPunct="1">
              <a:spcBef>
                <a:spcPct val="0"/>
              </a:spcBef>
              <a:spcAft>
                <a:spcPct val="0"/>
              </a:spcAft>
            </a:pPr>
            <a:r>
              <a:rPr lang="en-US" sz="2400" dirty="0">
                <a:solidFill>
                  <a:srgbClr val="000000"/>
                </a:solidFill>
                <a:cs typeface="Arial" pitchFamily="34" charset="0"/>
              </a:rPr>
              <a:t>Coverage Election  =  70%</a:t>
            </a:r>
          </a:p>
          <a:p>
            <a:pPr eaLnBrk="1" fontAlgn="base" hangingPunct="1">
              <a:spcBef>
                <a:spcPct val="0"/>
              </a:spcBef>
              <a:spcAft>
                <a:spcPct val="0"/>
              </a:spcAft>
            </a:pPr>
            <a:endParaRPr lang="en-US" sz="2400" dirty="0">
              <a:solidFill>
                <a:srgbClr val="000000"/>
              </a:solidFill>
              <a:cs typeface="Arial" pitchFamily="34" charset="0"/>
            </a:endParaRPr>
          </a:p>
          <a:p>
            <a:pPr eaLnBrk="1" fontAlgn="base" hangingPunct="1">
              <a:spcBef>
                <a:spcPct val="0"/>
              </a:spcBef>
              <a:spcAft>
                <a:spcPct val="0"/>
              </a:spcAft>
            </a:pPr>
            <a:r>
              <a:rPr lang="en-US" sz="2400" b="1" dirty="0">
                <a:solidFill>
                  <a:srgbClr val="FF0000"/>
                </a:solidFill>
                <a:cs typeface="Arial" pitchFamily="34" charset="0"/>
              </a:rPr>
              <a:t>Production Guarantee</a:t>
            </a:r>
            <a:r>
              <a:rPr lang="en-US" sz="2400" dirty="0">
                <a:solidFill>
                  <a:srgbClr val="000000"/>
                </a:solidFill>
                <a:cs typeface="Arial" pitchFamily="34" charset="0"/>
              </a:rPr>
              <a:t>  =  3,000 </a:t>
            </a:r>
            <a:r>
              <a:rPr lang="en-US" sz="2400" dirty="0" err="1">
                <a:solidFill>
                  <a:srgbClr val="000000"/>
                </a:solidFill>
                <a:cs typeface="Arial" pitchFamily="34" charset="0"/>
              </a:rPr>
              <a:t>lbs</a:t>
            </a:r>
            <a:r>
              <a:rPr lang="en-US" sz="2400" dirty="0">
                <a:solidFill>
                  <a:srgbClr val="000000"/>
                </a:solidFill>
                <a:cs typeface="Arial" pitchFamily="34" charset="0"/>
              </a:rPr>
              <a:t>  x  70%  =  2,100 </a:t>
            </a:r>
            <a:r>
              <a:rPr lang="en-US" sz="2400" dirty="0" err="1">
                <a:solidFill>
                  <a:srgbClr val="000000"/>
                </a:solidFill>
                <a:cs typeface="Arial" pitchFamily="34" charset="0"/>
              </a:rPr>
              <a:t>lbs</a:t>
            </a:r>
            <a:endParaRPr lang="en-US" sz="2400" dirty="0">
              <a:solidFill>
                <a:srgbClr val="000000"/>
              </a:solidFill>
              <a:cs typeface="Arial" pitchFamily="34" charset="0"/>
            </a:endParaRPr>
          </a:p>
          <a:p>
            <a:pPr eaLnBrk="1" fontAlgn="base" hangingPunct="1">
              <a:spcBef>
                <a:spcPct val="0"/>
              </a:spcBef>
              <a:spcAft>
                <a:spcPct val="0"/>
              </a:spcAft>
            </a:pPr>
            <a:endParaRPr lang="en-US" sz="2400" dirty="0">
              <a:solidFill>
                <a:srgbClr val="000000"/>
              </a:solidFill>
              <a:cs typeface="Arial" pitchFamily="34" charset="0"/>
            </a:endParaRPr>
          </a:p>
          <a:p>
            <a:pPr eaLnBrk="1" fontAlgn="base" hangingPunct="1">
              <a:spcBef>
                <a:spcPct val="0"/>
              </a:spcBef>
              <a:spcAft>
                <a:spcPct val="0"/>
              </a:spcAft>
            </a:pPr>
            <a:r>
              <a:rPr lang="en-US" sz="2400" dirty="0">
                <a:solidFill>
                  <a:srgbClr val="000000"/>
                </a:solidFill>
                <a:cs typeface="Arial" pitchFamily="34" charset="0"/>
              </a:rPr>
              <a:t>Insured </a:t>
            </a:r>
            <a:r>
              <a:rPr lang="en-US" sz="2400" b="1" dirty="0">
                <a:solidFill>
                  <a:srgbClr val="FF0000"/>
                </a:solidFill>
                <a:cs typeface="Arial" pitchFamily="34" charset="0"/>
              </a:rPr>
              <a:t>Coverage Price Election</a:t>
            </a:r>
            <a:r>
              <a:rPr lang="en-US" sz="2400" dirty="0">
                <a:solidFill>
                  <a:srgbClr val="000000"/>
                </a:solidFill>
                <a:cs typeface="Arial" pitchFamily="34" charset="0"/>
              </a:rPr>
              <a:t>  =  $0.22 per </a:t>
            </a:r>
            <a:r>
              <a:rPr lang="en-US" sz="2400" dirty="0" err="1">
                <a:solidFill>
                  <a:srgbClr val="000000"/>
                </a:solidFill>
                <a:cs typeface="Arial" pitchFamily="34" charset="0"/>
              </a:rPr>
              <a:t>lb</a:t>
            </a:r>
            <a:r>
              <a:rPr lang="en-US" sz="2400" dirty="0">
                <a:solidFill>
                  <a:srgbClr val="000000"/>
                </a:solidFill>
                <a:cs typeface="Arial" pitchFamily="34" charset="0"/>
              </a:rPr>
              <a:t> (100%)</a:t>
            </a:r>
          </a:p>
          <a:p>
            <a:pPr eaLnBrk="1" fontAlgn="base" hangingPunct="1">
              <a:spcBef>
                <a:spcPct val="0"/>
              </a:spcBef>
              <a:spcAft>
                <a:spcPct val="0"/>
              </a:spcAft>
            </a:pPr>
            <a:r>
              <a:rPr lang="en-US" sz="2400" dirty="0">
                <a:solidFill>
                  <a:srgbClr val="000000"/>
                </a:solidFill>
                <a:cs typeface="Arial" pitchFamily="34" charset="0"/>
              </a:rPr>
              <a:t>					</a:t>
            </a:r>
            <a:endParaRPr lang="en-US" sz="2000" dirty="0">
              <a:solidFill>
                <a:srgbClr val="000000"/>
              </a:solidFill>
              <a:cs typeface="Arial" pitchFamily="34" charset="0"/>
            </a:endParaRPr>
          </a:p>
        </p:txBody>
      </p:sp>
      <p:sp>
        <p:nvSpPr>
          <p:cNvPr id="7172" name="Text Box 4"/>
          <p:cNvSpPr txBox="1">
            <a:spLocks noChangeArrowheads="1"/>
          </p:cNvSpPr>
          <p:nvPr/>
        </p:nvSpPr>
        <p:spPr bwMode="auto">
          <a:xfrm>
            <a:off x="441325" y="4011612"/>
            <a:ext cx="8204490" cy="256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300" dirty="0">
                <a:solidFill>
                  <a:srgbClr val="000000"/>
                </a:solidFill>
                <a:cs typeface="Arial" pitchFamily="34" charset="0"/>
              </a:rPr>
              <a:t>Ex. 1 -- Actual Yield (</a:t>
            </a:r>
            <a:r>
              <a:rPr lang="en-US" sz="2300" b="1" dirty="0">
                <a:solidFill>
                  <a:srgbClr val="FF0000"/>
                </a:solidFill>
                <a:cs typeface="Arial" pitchFamily="34" charset="0"/>
              </a:rPr>
              <a:t>Production To Count</a:t>
            </a:r>
            <a:r>
              <a:rPr lang="en-US" sz="2300" dirty="0">
                <a:solidFill>
                  <a:srgbClr val="000000"/>
                </a:solidFill>
                <a:cs typeface="Arial" pitchFamily="34" charset="0"/>
              </a:rPr>
              <a:t>)  =  2,400 </a:t>
            </a:r>
            <a:r>
              <a:rPr lang="en-US" sz="2300" dirty="0" err="1">
                <a:solidFill>
                  <a:srgbClr val="000000"/>
                </a:solidFill>
                <a:cs typeface="Arial" pitchFamily="34" charset="0"/>
              </a:rPr>
              <a:t>lbs</a:t>
            </a:r>
            <a:endParaRPr lang="en-US" sz="2300" dirty="0">
              <a:solidFill>
                <a:srgbClr val="000000"/>
              </a:solidFill>
              <a:cs typeface="Arial" pitchFamily="34" charset="0"/>
            </a:endParaRPr>
          </a:p>
          <a:p>
            <a:pPr eaLnBrk="1" fontAlgn="base" hangingPunct="1">
              <a:spcBef>
                <a:spcPct val="0"/>
              </a:spcBef>
              <a:spcAft>
                <a:spcPct val="0"/>
              </a:spcAft>
            </a:pPr>
            <a:r>
              <a:rPr lang="en-US" sz="2300" dirty="0">
                <a:solidFill>
                  <a:srgbClr val="000000"/>
                </a:solidFill>
                <a:cs typeface="Arial" pitchFamily="34" charset="0"/>
              </a:rPr>
              <a:t>	 Insured Loss  =  0 </a:t>
            </a:r>
            <a:r>
              <a:rPr lang="en-US" sz="2300" dirty="0" err="1">
                <a:solidFill>
                  <a:srgbClr val="000000"/>
                </a:solidFill>
                <a:cs typeface="Arial" pitchFamily="34" charset="0"/>
              </a:rPr>
              <a:t>lbs</a:t>
            </a:r>
            <a:endParaRPr lang="en-US" sz="2300" dirty="0">
              <a:solidFill>
                <a:srgbClr val="000000"/>
              </a:solidFill>
              <a:cs typeface="Arial" pitchFamily="34" charset="0"/>
            </a:endParaRPr>
          </a:p>
          <a:p>
            <a:pPr eaLnBrk="1" fontAlgn="base" hangingPunct="1">
              <a:spcBef>
                <a:spcPct val="0"/>
              </a:spcBef>
              <a:spcAft>
                <a:spcPct val="0"/>
              </a:spcAft>
            </a:pPr>
            <a:endParaRPr lang="en-US" sz="2300" dirty="0">
              <a:solidFill>
                <a:srgbClr val="000000"/>
              </a:solidFill>
              <a:cs typeface="Arial" pitchFamily="34" charset="0"/>
            </a:endParaRPr>
          </a:p>
          <a:p>
            <a:pPr eaLnBrk="1" fontAlgn="base" hangingPunct="1">
              <a:spcBef>
                <a:spcPct val="0"/>
              </a:spcBef>
              <a:spcAft>
                <a:spcPct val="0"/>
              </a:spcAft>
            </a:pPr>
            <a:r>
              <a:rPr lang="en-US" sz="2300" dirty="0">
                <a:solidFill>
                  <a:srgbClr val="000000"/>
                </a:solidFill>
                <a:cs typeface="Arial" pitchFamily="34" charset="0"/>
              </a:rPr>
              <a:t>Ex. 2 -- Actual Yield (</a:t>
            </a:r>
            <a:r>
              <a:rPr lang="en-US" sz="2300" b="1" dirty="0">
                <a:solidFill>
                  <a:srgbClr val="FF0000"/>
                </a:solidFill>
                <a:cs typeface="Arial" pitchFamily="34" charset="0"/>
              </a:rPr>
              <a:t>Production To Count</a:t>
            </a:r>
            <a:r>
              <a:rPr lang="en-US" sz="2300" dirty="0">
                <a:solidFill>
                  <a:srgbClr val="000000"/>
                </a:solidFill>
                <a:cs typeface="Arial" pitchFamily="34" charset="0"/>
              </a:rPr>
              <a:t>)  =  1,900 </a:t>
            </a:r>
            <a:r>
              <a:rPr lang="en-US" sz="2300" dirty="0" err="1">
                <a:solidFill>
                  <a:srgbClr val="000000"/>
                </a:solidFill>
                <a:cs typeface="Arial" pitchFamily="34" charset="0"/>
              </a:rPr>
              <a:t>lbs</a:t>
            </a:r>
            <a:endParaRPr lang="en-US" sz="2300" dirty="0">
              <a:solidFill>
                <a:srgbClr val="000000"/>
              </a:solidFill>
              <a:cs typeface="Arial" pitchFamily="34" charset="0"/>
            </a:endParaRPr>
          </a:p>
          <a:p>
            <a:pPr eaLnBrk="1" fontAlgn="base" hangingPunct="1">
              <a:spcBef>
                <a:spcPct val="0"/>
              </a:spcBef>
              <a:spcAft>
                <a:spcPct val="0"/>
              </a:spcAft>
            </a:pPr>
            <a:r>
              <a:rPr lang="en-US" sz="2300" dirty="0">
                <a:solidFill>
                  <a:srgbClr val="000000"/>
                </a:solidFill>
                <a:cs typeface="Arial" pitchFamily="34" charset="0"/>
              </a:rPr>
              <a:t>	 </a:t>
            </a:r>
            <a:r>
              <a:rPr lang="en-US" sz="2300" b="1" dirty="0">
                <a:solidFill>
                  <a:srgbClr val="FF0000"/>
                </a:solidFill>
                <a:cs typeface="Arial" pitchFamily="34" charset="0"/>
              </a:rPr>
              <a:t>Insured Loss</a:t>
            </a:r>
            <a:r>
              <a:rPr lang="en-US" sz="2300" dirty="0">
                <a:solidFill>
                  <a:srgbClr val="000000"/>
                </a:solidFill>
                <a:cs typeface="Arial" pitchFamily="34" charset="0"/>
              </a:rPr>
              <a:t>  =  2,100 </a:t>
            </a:r>
            <a:r>
              <a:rPr lang="en-US" sz="2300" dirty="0" err="1">
                <a:solidFill>
                  <a:srgbClr val="000000"/>
                </a:solidFill>
                <a:cs typeface="Arial" pitchFamily="34" charset="0"/>
              </a:rPr>
              <a:t>lbs</a:t>
            </a:r>
            <a:r>
              <a:rPr lang="en-US" sz="2300" dirty="0">
                <a:solidFill>
                  <a:srgbClr val="000000"/>
                </a:solidFill>
                <a:cs typeface="Arial" pitchFamily="34" charset="0"/>
              </a:rPr>
              <a:t> – 1,900 </a:t>
            </a:r>
            <a:r>
              <a:rPr lang="en-US" sz="2300" dirty="0" err="1">
                <a:solidFill>
                  <a:srgbClr val="000000"/>
                </a:solidFill>
                <a:cs typeface="Arial" pitchFamily="34" charset="0"/>
              </a:rPr>
              <a:t>lbs</a:t>
            </a:r>
            <a:r>
              <a:rPr lang="en-US" sz="2300" dirty="0">
                <a:solidFill>
                  <a:srgbClr val="000000"/>
                </a:solidFill>
                <a:cs typeface="Arial" pitchFamily="34" charset="0"/>
              </a:rPr>
              <a:t>  =  200 </a:t>
            </a:r>
            <a:r>
              <a:rPr lang="en-US" sz="2300" dirty="0" err="1">
                <a:solidFill>
                  <a:srgbClr val="000000"/>
                </a:solidFill>
                <a:cs typeface="Arial" pitchFamily="34" charset="0"/>
              </a:rPr>
              <a:t>lbs</a:t>
            </a:r>
            <a:endParaRPr lang="en-US" sz="2300" dirty="0">
              <a:solidFill>
                <a:srgbClr val="000000"/>
              </a:solidFill>
              <a:cs typeface="Arial" pitchFamily="34" charset="0"/>
            </a:endParaRPr>
          </a:p>
          <a:p>
            <a:pPr eaLnBrk="1" fontAlgn="base" hangingPunct="1">
              <a:spcBef>
                <a:spcPct val="0"/>
              </a:spcBef>
              <a:spcAft>
                <a:spcPct val="0"/>
              </a:spcAft>
            </a:pPr>
            <a:r>
              <a:rPr lang="en-US" sz="2300" dirty="0">
                <a:solidFill>
                  <a:srgbClr val="000000"/>
                </a:solidFill>
                <a:cs typeface="Arial" pitchFamily="34" charset="0"/>
              </a:rPr>
              <a:t>	 </a:t>
            </a:r>
            <a:r>
              <a:rPr lang="en-US" sz="2300" b="1" dirty="0">
                <a:solidFill>
                  <a:srgbClr val="FF0000"/>
                </a:solidFill>
                <a:cs typeface="Arial" pitchFamily="34" charset="0"/>
              </a:rPr>
              <a:t>Indemnity</a:t>
            </a:r>
            <a:r>
              <a:rPr lang="en-US" sz="2300" dirty="0">
                <a:solidFill>
                  <a:srgbClr val="000000"/>
                </a:solidFill>
                <a:cs typeface="Arial" pitchFamily="34" charset="0"/>
              </a:rPr>
              <a:t>  =  200 </a:t>
            </a:r>
            <a:r>
              <a:rPr lang="en-US" sz="2300" dirty="0" err="1">
                <a:solidFill>
                  <a:srgbClr val="000000"/>
                </a:solidFill>
                <a:cs typeface="Arial" pitchFamily="34" charset="0"/>
              </a:rPr>
              <a:t>lbs</a:t>
            </a:r>
            <a:r>
              <a:rPr lang="en-US" sz="2300" dirty="0">
                <a:solidFill>
                  <a:srgbClr val="000000"/>
                </a:solidFill>
                <a:cs typeface="Arial" pitchFamily="34" charset="0"/>
              </a:rPr>
              <a:t>  x  $0.22 per </a:t>
            </a:r>
            <a:r>
              <a:rPr lang="en-US" sz="2300" dirty="0" err="1">
                <a:solidFill>
                  <a:srgbClr val="000000"/>
                </a:solidFill>
                <a:cs typeface="Arial" pitchFamily="34" charset="0"/>
              </a:rPr>
              <a:t>lb</a:t>
            </a:r>
            <a:r>
              <a:rPr lang="en-US" sz="2300" dirty="0">
                <a:solidFill>
                  <a:srgbClr val="000000"/>
                </a:solidFill>
                <a:cs typeface="Arial" pitchFamily="34" charset="0"/>
              </a:rPr>
              <a:t>  =  $44 per acre</a:t>
            </a:r>
          </a:p>
          <a:p>
            <a:pPr eaLnBrk="1" fontAlgn="base" hangingPunct="1">
              <a:spcBef>
                <a:spcPct val="0"/>
              </a:spcBef>
              <a:spcAft>
                <a:spcPct val="0"/>
              </a:spcAft>
            </a:pPr>
            <a:r>
              <a:rPr lang="en-US" sz="2300" dirty="0">
                <a:solidFill>
                  <a:srgbClr val="000000"/>
                </a:solidFill>
                <a:cs typeface="Arial" pitchFamily="34" charset="0"/>
              </a:rPr>
              <a:t>		         </a:t>
            </a:r>
            <a:endParaRPr lang="en-US" dirty="0">
              <a:solidFill>
                <a:srgbClr val="000000"/>
              </a:solidFill>
              <a:cs typeface="Arial" pitchFamily="34" charset="0"/>
            </a:endParaRPr>
          </a:p>
        </p:txBody>
      </p:sp>
      <p:sp>
        <p:nvSpPr>
          <p:cNvPr id="2" name="Rectangle 1"/>
          <p:cNvSpPr/>
          <p:nvPr/>
        </p:nvSpPr>
        <p:spPr>
          <a:xfrm>
            <a:off x="5334000" y="1152525"/>
            <a:ext cx="1616075" cy="523875"/>
          </a:xfrm>
          <a:prstGeom prst="rect">
            <a:avLst/>
          </a:prstGeom>
        </p:spPr>
        <p:txBody>
          <a:bodyPr>
            <a:spAutoFit/>
          </a:bodyPr>
          <a:lstStyle/>
          <a:p>
            <a:pPr algn="ctr" fontAlgn="base">
              <a:spcBef>
                <a:spcPct val="0"/>
              </a:spcBef>
              <a:spcAft>
                <a:spcPct val="0"/>
              </a:spcAft>
              <a:defRPr/>
            </a:pPr>
            <a:r>
              <a:rPr lang="en-US" sz="2800" b="1" dirty="0">
                <a:solidFill>
                  <a:srgbClr val="000000"/>
                </a:solidFill>
                <a:effectLst>
                  <a:outerShdw blurRad="38100" dist="38100" dir="2700000" algn="tl">
                    <a:srgbClr val="000000">
                      <a:alpha val="43137"/>
                    </a:srgbClr>
                  </a:outerShdw>
                </a:effectLst>
                <a:latin typeface="Arial" charset="0"/>
              </a:rPr>
              <a:t>Peanuts</a:t>
            </a:r>
          </a:p>
        </p:txBody>
      </p:sp>
    </p:spTree>
    <p:extLst>
      <p:ext uri="{BB962C8B-B14F-4D97-AF65-F5344CB8AC3E}">
        <p14:creationId xmlns:p14="http://schemas.microsoft.com/office/powerpoint/2010/main" val="1058286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297682" y="0"/>
            <a:ext cx="6342570" cy="584775"/>
          </a:xfrm>
          <a:prstGeom prst="rect">
            <a:avLst/>
          </a:prstGeom>
          <a:solidFill>
            <a:schemeClr val="bg1"/>
          </a:solidFill>
          <a:ln>
            <a:noFill/>
          </a:ln>
          <a:effectLst/>
        </p:spPr>
        <p:txBody>
          <a:bodyPr wrap="none">
            <a:spAutoFit/>
          </a:bodyPr>
          <a:lstStyle/>
          <a:p>
            <a:pPr algn="ctr" fontAlgn="base">
              <a:spcBef>
                <a:spcPct val="0"/>
              </a:spcBef>
              <a:spcAft>
                <a:spcPct val="0"/>
              </a:spcAft>
              <a:defRPr/>
            </a:pPr>
            <a:r>
              <a:rPr lang="en-US" sz="3200" b="1" dirty="0">
                <a:solidFill>
                  <a:srgbClr val="FF6600"/>
                </a:solidFill>
                <a:effectLst>
                  <a:outerShdw blurRad="38100" dist="38100" dir="2700000" algn="tl">
                    <a:srgbClr val="000000">
                      <a:alpha val="43137"/>
                    </a:srgbClr>
                  </a:outerShdw>
                </a:effectLst>
                <a:latin typeface="Arial" charset="0"/>
              </a:rPr>
              <a:t>Yield Protection (APH) Example</a:t>
            </a:r>
          </a:p>
        </p:txBody>
      </p:sp>
      <p:sp>
        <p:nvSpPr>
          <p:cNvPr id="8195" name="Text Box 3"/>
          <p:cNvSpPr txBox="1">
            <a:spLocks noChangeArrowheads="1"/>
          </p:cNvSpPr>
          <p:nvPr/>
        </p:nvSpPr>
        <p:spPr bwMode="auto">
          <a:xfrm>
            <a:off x="536575" y="942975"/>
            <a:ext cx="8302273" cy="2677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b="1" dirty="0">
                <a:solidFill>
                  <a:srgbClr val="FF0000"/>
                </a:solidFill>
                <a:cs typeface="Arial" pitchFamily="34" charset="0"/>
              </a:rPr>
              <a:t>APH</a:t>
            </a:r>
            <a:r>
              <a:rPr lang="en-US" sz="2400" dirty="0">
                <a:solidFill>
                  <a:srgbClr val="000000"/>
                </a:solidFill>
                <a:cs typeface="Arial" pitchFamily="34" charset="0"/>
              </a:rPr>
              <a:t> Yield  =  700 </a:t>
            </a:r>
            <a:r>
              <a:rPr lang="en-US" sz="2400" dirty="0" err="1">
                <a:solidFill>
                  <a:srgbClr val="000000"/>
                </a:solidFill>
                <a:cs typeface="Arial" pitchFamily="34" charset="0"/>
              </a:rPr>
              <a:t>lbs</a:t>
            </a:r>
            <a:endParaRPr lang="en-US" sz="2400" dirty="0">
              <a:solidFill>
                <a:srgbClr val="000000"/>
              </a:solidFill>
              <a:cs typeface="Arial" pitchFamily="34" charset="0"/>
            </a:endParaRPr>
          </a:p>
          <a:p>
            <a:pPr eaLnBrk="1" fontAlgn="base" hangingPunct="1">
              <a:spcBef>
                <a:spcPct val="0"/>
              </a:spcBef>
              <a:spcAft>
                <a:spcPct val="0"/>
              </a:spcAft>
            </a:pPr>
            <a:endParaRPr lang="en-US" sz="2400" dirty="0">
              <a:solidFill>
                <a:srgbClr val="000000"/>
              </a:solidFill>
              <a:cs typeface="Arial" pitchFamily="34" charset="0"/>
            </a:endParaRPr>
          </a:p>
          <a:p>
            <a:pPr eaLnBrk="1" fontAlgn="base" hangingPunct="1">
              <a:spcBef>
                <a:spcPct val="0"/>
              </a:spcBef>
              <a:spcAft>
                <a:spcPct val="0"/>
              </a:spcAft>
            </a:pPr>
            <a:r>
              <a:rPr lang="en-US" sz="2400" dirty="0">
                <a:solidFill>
                  <a:srgbClr val="000000"/>
                </a:solidFill>
                <a:cs typeface="Arial" pitchFamily="34" charset="0"/>
              </a:rPr>
              <a:t>Coverage Election  =  70%</a:t>
            </a:r>
          </a:p>
          <a:p>
            <a:pPr eaLnBrk="1" fontAlgn="base" hangingPunct="1">
              <a:spcBef>
                <a:spcPct val="0"/>
              </a:spcBef>
              <a:spcAft>
                <a:spcPct val="0"/>
              </a:spcAft>
            </a:pPr>
            <a:endParaRPr lang="en-US" sz="2400" dirty="0">
              <a:solidFill>
                <a:srgbClr val="000000"/>
              </a:solidFill>
              <a:cs typeface="Arial" pitchFamily="34" charset="0"/>
            </a:endParaRPr>
          </a:p>
          <a:p>
            <a:pPr eaLnBrk="1" fontAlgn="base" hangingPunct="1">
              <a:spcBef>
                <a:spcPct val="0"/>
              </a:spcBef>
              <a:spcAft>
                <a:spcPct val="0"/>
              </a:spcAft>
            </a:pPr>
            <a:r>
              <a:rPr lang="en-US" sz="2400" b="1" dirty="0">
                <a:solidFill>
                  <a:srgbClr val="FF0000"/>
                </a:solidFill>
                <a:cs typeface="Arial" pitchFamily="34" charset="0"/>
              </a:rPr>
              <a:t>Production Guarantee</a:t>
            </a:r>
            <a:r>
              <a:rPr lang="en-US" sz="2400" dirty="0">
                <a:solidFill>
                  <a:srgbClr val="000000"/>
                </a:solidFill>
                <a:cs typeface="Arial" pitchFamily="34" charset="0"/>
              </a:rPr>
              <a:t>  =  700 </a:t>
            </a:r>
            <a:r>
              <a:rPr lang="en-US" sz="2400" dirty="0" err="1">
                <a:solidFill>
                  <a:srgbClr val="000000"/>
                </a:solidFill>
                <a:cs typeface="Arial" pitchFamily="34" charset="0"/>
              </a:rPr>
              <a:t>lbs</a:t>
            </a:r>
            <a:r>
              <a:rPr lang="en-US" sz="2400" dirty="0">
                <a:solidFill>
                  <a:srgbClr val="000000"/>
                </a:solidFill>
                <a:cs typeface="Arial" pitchFamily="34" charset="0"/>
              </a:rPr>
              <a:t>  x  70%  =  490 </a:t>
            </a:r>
            <a:r>
              <a:rPr lang="en-US" sz="2400" dirty="0" err="1">
                <a:solidFill>
                  <a:srgbClr val="000000"/>
                </a:solidFill>
                <a:cs typeface="Arial" pitchFamily="34" charset="0"/>
              </a:rPr>
              <a:t>lbs</a:t>
            </a:r>
            <a:endParaRPr lang="en-US" sz="2400" dirty="0">
              <a:solidFill>
                <a:srgbClr val="000000"/>
              </a:solidFill>
              <a:cs typeface="Arial" pitchFamily="34" charset="0"/>
            </a:endParaRPr>
          </a:p>
          <a:p>
            <a:pPr eaLnBrk="1" fontAlgn="base" hangingPunct="1">
              <a:spcBef>
                <a:spcPct val="0"/>
              </a:spcBef>
              <a:spcAft>
                <a:spcPct val="0"/>
              </a:spcAft>
            </a:pPr>
            <a:endParaRPr lang="en-US" sz="2400" dirty="0">
              <a:solidFill>
                <a:srgbClr val="000000"/>
              </a:solidFill>
              <a:cs typeface="Arial" pitchFamily="34" charset="0"/>
            </a:endParaRPr>
          </a:p>
          <a:p>
            <a:pPr eaLnBrk="1" fontAlgn="base" hangingPunct="1">
              <a:spcBef>
                <a:spcPct val="0"/>
              </a:spcBef>
              <a:spcAft>
                <a:spcPct val="0"/>
              </a:spcAft>
            </a:pPr>
            <a:r>
              <a:rPr lang="en-US" sz="2400" dirty="0">
                <a:solidFill>
                  <a:srgbClr val="000000"/>
                </a:solidFill>
                <a:cs typeface="Arial" pitchFamily="34" charset="0"/>
              </a:rPr>
              <a:t>Insured </a:t>
            </a:r>
            <a:r>
              <a:rPr lang="en-US" sz="2400" b="1" dirty="0">
                <a:solidFill>
                  <a:srgbClr val="FF0000"/>
                </a:solidFill>
                <a:cs typeface="Arial" pitchFamily="34" charset="0"/>
              </a:rPr>
              <a:t>Coverage Price Election</a:t>
            </a:r>
            <a:r>
              <a:rPr lang="en-US" sz="2400" dirty="0">
                <a:solidFill>
                  <a:srgbClr val="000000"/>
                </a:solidFill>
                <a:cs typeface="Arial" pitchFamily="34" charset="0"/>
              </a:rPr>
              <a:t>  =  $0.75 per </a:t>
            </a:r>
            <a:r>
              <a:rPr lang="en-US" sz="2400" dirty="0" err="1">
                <a:solidFill>
                  <a:srgbClr val="000000"/>
                </a:solidFill>
                <a:cs typeface="Arial" pitchFamily="34" charset="0"/>
              </a:rPr>
              <a:t>lb</a:t>
            </a:r>
            <a:r>
              <a:rPr lang="en-US" sz="2400" dirty="0">
                <a:solidFill>
                  <a:srgbClr val="000000"/>
                </a:solidFill>
                <a:cs typeface="Arial" pitchFamily="34" charset="0"/>
              </a:rPr>
              <a:t> (100%) </a:t>
            </a:r>
          </a:p>
        </p:txBody>
      </p:sp>
      <p:sp>
        <p:nvSpPr>
          <p:cNvPr id="8196" name="Text Box 4"/>
          <p:cNvSpPr txBox="1">
            <a:spLocks noChangeArrowheads="1"/>
          </p:cNvSpPr>
          <p:nvPr/>
        </p:nvSpPr>
        <p:spPr bwMode="auto">
          <a:xfrm>
            <a:off x="349250" y="3919538"/>
            <a:ext cx="8449749" cy="256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300" dirty="0">
                <a:solidFill>
                  <a:srgbClr val="000000"/>
                </a:solidFill>
                <a:cs typeface="Arial" pitchFamily="34" charset="0"/>
              </a:rPr>
              <a:t>Ex. 1 -- Actual Yield (</a:t>
            </a:r>
            <a:r>
              <a:rPr lang="en-US" sz="2300" b="1" dirty="0">
                <a:solidFill>
                  <a:srgbClr val="FF0000"/>
                </a:solidFill>
                <a:cs typeface="Arial" pitchFamily="34" charset="0"/>
              </a:rPr>
              <a:t>Production To Count</a:t>
            </a:r>
            <a:r>
              <a:rPr lang="en-US" sz="2300" dirty="0">
                <a:solidFill>
                  <a:srgbClr val="000000"/>
                </a:solidFill>
                <a:cs typeface="Arial" pitchFamily="34" charset="0"/>
              </a:rPr>
              <a:t>)  =  490 </a:t>
            </a:r>
            <a:r>
              <a:rPr lang="en-US" sz="2300" dirty="0" err="1">
                <a:solidFill>
                  <a:srgbClr val="000000"/>
                </a:solidFill>
                <a:cs typeface="Arial" pitchFamily="34" charset="0"/>
              </a:rPr>
              <a:t>lbs</a:t>
            </a:r>
            <a:endParaRPr lang="en-US" sz="2300" dirty="0">
              <a:solidFill>
                <a:srgbClr val="000000"/>
              </a:solidFill>
              <a:cs typeface="Arial" pitchFamily="34" charset="0"/>
            </a:endParaRPr>
          </a:p>
          <a:p>
            <a:pPr eaLnBrk="1" fontAlgn="base" hangingPunct="1">
              <a:spcBef>
                <a:spcPct val="0"/>
              </a:spcBef>
              <a:spcAft>
                <a:spcPct val="0"/>
              </a:spcAft>
            </a:pPr>
            <a:r>
              <a:rPr lang="en-US" sz="2300" dirty="0">
                <a:solidFill>
                  <a:srgbClr val="000000"/>
                </a:solidFill>
                <a:cs typeface="Arial" pitchFamily="34" charset="0"/>
              </a:rPr>
              <a:t>	 Insured Loss  =  0 </a:t>
            </a:r>
            <a:r>
              <a:rPr lang="en-US" sz="2300" dirty="0" err="1">
                <a:solidFill>
                  <a:srgbClr val="000000"/>
                </a:solidFill>
                <a:cs typeface="Arial" pitchFamily="34" charset="0"/>
              </a:rPr>
              <a:t>lbs</a:t>
            </a:r>
            <a:endParaRPr lang="en-US" sz="2300" dirty="0">
              <a:solidFill>
                <a:srgbClr val="000000"/>
              </a:solidFill>
              <a:cs typeface="Arial" pitchFamily="34" charset="0"/>
            </a:endParaRPr>
          </a:p>
          <a:p>
            <a:pPr eaLnBrk="1" fontAlgn="base" hangingPunct="1">
              <a:spcBef>
                <a:spcPct val="0"/>
              </a:spcBef>
              <a:spcAft>
                <a:spcPct val="0"/>
              </a:spcAft>
            </a:pPr>
            <a:endParaRPr lang="en-US" sz="2300" dirty="0">
              <a:solidFill>
                <a:srgbClr val="000000"/>
              </a:solidFill>
              <a:cs typeface="Arial" pitchFamily="34" charset="0"/>
            </a:endParaRPr>
          </a:p>
          <a:p>
            <a:pPr eaLnBrk="1" fontAlgn="base" hangingPunct="1">
              <a:spcBef>
                <a:spcPct val="0"/>
              </a:spcBef>
              <a:spcAft>
                <a:spcPct val="0"/>
              </a:spcAft>
            </a:pPr>
            <a:r>
              <a:rPr lang="en-US" sz="2300" dirty="0">
                <a:solidFill>
                  <a:srgbClr val="000000"/>
                </a:solidFill>
                <a:cs typeface="Arial" pitchFamily="34" charset="0"/>
              </a:rPr>
              <a:t>Ex. 2 -- Actual Yield (</a:t>
            </a:r>
            <a:r>
              <a:rPr lang="en-US" sz="2300" b="1" dirty="0">
                <a:solidFill>
                  <a:srgbClr val="FF0000"/>
                </a:solidFill>
                <a:cs typeface="Arial" pitchFamily="34" charset="0"/>
              </a:rPr>
              <a:t>Production To Count</a:t>
            </a:r>
            <a:r>
              <a:rPr lang="en-US" sz="2300" dirty="0">
                <a:solidFill>
                  <a:srgbClr val="000000"/>
                </a:solidFill>
                <a:cs typeface="Arial" pitchFamily="34" charset="0"/>
              </a:rPr>
              <a:t>)  =  400 </a:t>
            </a:r>
            <a:r>
              <a:rPr lang="en-US" sz="2300" dirty="0" err="1">
                <a:solidFill>
                  <a:srgbClr val="000000"/>
                </a:solidFill>
                <a:cs typeface="Arial" pitchFamily="34" charset="0"/>
              </a:rPr>
              <a:t>lbs</a:t>
            </a:r>
            <a:endParaRPr lang="en-US" sz="2300" dirty="0">
              <a:solidFill>
                <a:srgbClr val="000000"/>
              </a:solidFill>
              <a:cs typeface="Arial" pitchFamily="34" charset="0"/>
            </a:endParaRPr>
          </a:p>
          <a:p>
            <a:pPr eaLnBrk="1" fontAlgn="base" hangingPunct="1">
              <a:spcBef>
                <a:spcPct val="0"/>
              </a:spcBef>
              <a:spcAft>
                <a:spcPct val="0"/>
              </a:spcAft>
            </a:pPr>
            <a:r>
              <a:rPr lang="en-US" sz="2300" dirty="0">
                <a:solidFill>
                  <a:srgbClr val="000000"/>
                </a:solidFill>
                <a:cs typeface="Arial" pitchFamily="34" charset="0"/>
              </a:rPr>
              <a:t>	 </a:t>
            </a:r>
            <a:r>
              <a:rPr lang="en-US" sz="2300" b="1" dirty="0">
                <a:solidFill>
                  <a:srgbClr val="FF0000"/>
                </a:solidFill>
                <a:cs typeface="Arial" pitchFamily="34" charset="0"/>
              </a:rPr>
              <a:t>Insured Loss</a:t>
            </a:r>
            <a:r>
              <a:rPr lang="en-US" sz="2300" dirty="0">
                <a:solidFill>
                  <a:srgbClr val="000000"/>
                </a:solidFill>
                <a:cs typeface="Arial" pitchFamily="34" charset="0"/>
              </a:rPr>
              <a:t>  =  490 </a:t>
            </a:r>
            <a:r>
              <a:rPr lang="en-US" sz="2300" dirty="0" err="1">
                <a:solidFill>
                  <a:srgbClr val="000000"/>
                </a:solidFill>
                <a:cs typeface="Arial" pitchFamily="34" charset="0"/>
              </a:rPr>
              <a:t>lbs</a:t>
            </a:r>
            <a:r>
              <a:rPr lang="en-US" sz="2300" dirty="0">
                <a:solidFill>
                  <a:srgbClr val="000000"/>
                </a:solidFill>
                <a:cs typeface="Arial" pitchFamily="34" charset="0"/>
              </a:rPr>
              <a:t> – 400 </a:t>
            </a:r>
            <a:r>
              <a:rPr lang="en-US" sz="2300" dirty="0" err="1">
                <a:solidFill>
                  <a:srgbClr val="000000"/>
                </a:solidFill>
                <a:cs typeface="Arial" pitchFamily="34" charset="0"/>
              </a:rPr>
              <a:t>lbs</a:t>
            </a:r>
            <a:r>
              <a:rPr lang="en-US" sz="2300" dirty="0">
                <a:solidFill>
                  <a:srgbClr val="000000"/>
                </a:solidFill>
                <a:cs typeface="Arial" pitchFamily="34" charset="0"/>
              </a:rPr>
              <a:t>  =  90 </a:t>
            </a:r>
            <a:r>
              <a:rPr lang="en-US" sz="2300" dirty="0" err="1">
                <a:solidFill>
                  <a:srgbClr val="000000"/>
                </a:solidFill>
                <a:cs typeface="Arial" pitchFamily="34" charset="0"/>
              </a:rPr>
              <a:t>lbs</a:t>
            </a:r>
            <a:endParaRPr lang="en-US" sz="2300" dirty="0">
              <a:solidFill>
                <a:srgbClr val="000000"/>
              </a:solidFill>
              <a:cs typeface="Arial" pitchFamily="34" charset="0"/>
            </a:endParaRPr>
          </a:p>
          <a:p>
            <a:pPr eaLnBrk="1" fontAlgn="base" hangingPunct="1">
              <a:spcBef>
                <a:spcPct val="0"/>
              </a:spcBef>
              <a:spcAft>
                <a:spcPct val="0"/>
              </a:spcAft>
            </a:pPr>
            <a:r>
              <a:rPr lang="en-US" sz="2300" dirty="0">
                <a:solidFill>
                  <a:srgbClr val="000000"/>
                </a:solidFill>
                <a:cs typeface="Arial" pitchFamily="34" charset="0"/>
              </a:rPr>
              <a:t>	 </a:t>
            </a:r>
            <a:r>
              <a:rPr lang="en-US" sz="2300" b="1" dirty="0">
                <a:solidFill>
                  <a:srgbClr val="FF0000"/>
                </a:solidFill>
                <a:cs typeface="Arial" pitchFamily="34" charset="0"/>
              </a:rPr>
              <a:t>Indemnity</a:t>
            </a:r>
            <a:r>
              <a:rPr lang="en-US" sz="2300" dirty="0">
                <a:solidFill>
                  <a:srgbClr val="000000"/>
                </a:solidFill>
                <a:cs typeface="Arial" pitchFamily="34" charset="0"/>
              </a:rPr>
              <a:t>  =  90 </a:t>
            </a:r>
            <a:r>
              <a:rPr lang="en-US" sz="2300" dirty="0" err="1">
                <a:solidFill>
                  <a:srgbClr val="000000"/>
                </a:solidFill>
                <a:cs typeface="Arial" pitchFamily="34" charset="0"/>
              </a:rPr>
              <a:t>lbs</a:t>
            </a:r>
            <a:r>
              <a:rPr lang="en-US" sz="2300" dirty="0">
                <a:solidFill>
                  <a:srgbClr val="000000"/>
                </a:solidFill>
                <a:cs typeface="Arial" pitchFamily="34" charset="0"/>
              </a:rPr>
              <a:t>  x  $0.75 per </a:t>
            </a:r>
            <a:r>
              <a:rPr lang="en-US" sz="2300" dirty="0" err="1">
                <a:solidFill>
                  <a:srgbClr val="000000"/>
                </a:solidFill>
                <a:cs typeface="Arial" pitchFamily="34" charset="0"/>
              </a:rPr>
              <a:t>lb</a:t>
            </a:r>
            <a:r>
              <a:rPr lang="en-US" sz="2300" dirty="0">
                <a:solidFill>
                  <a:srgbClr val="000000"/>
                </a:solidFill>
                <a:cs typeface="Arial" pitchFamily="34" charset="0"/>
              </a:rPr>
              <a:t>  =  $67.50 per acre</a:t>
            </a:r>
          </a:p>
          <a:p>
            <a:pPr eaLnBrk="1" fontAlgn="base" hangingPunct="1">
              <a:spcBef>
                <a:spcPct val="0"/>
              </a:spcBef>
              <a:spcAft>
                <a:spcPct val="0"/>
              </a:spcAft>
            </a:pPr>
            <a:endParaRPr lang="en-US" sz="2300" dirty="0">
              <a:solidFill>
                <a:srgbClr val="000000"/>
              </a:solidFill>
              <a:cs typeface="Arial" pitchFamily="34" charset="0"/>
            </a:endParaRPr>
          </a:p>
        </p:txBody>
      </p:sp>
      <p:sp>
        <p:nvSpPr>
          <p:cNvPr id="2" name="Rectangle 1"/>
          <p:cNvSpPr/>
          <p:nvPr/>
        </p:nvSpPr>
        <p:spPr>
          <a:xfrm>
            <a:off x="5884863" y="1295400"/>
            <a:ext cx="1503362" cy="584200"/>
          </a:xfrm>
          <a:prstGeom prst="rect">
            <a:avLst/>
          </a:prstGeom>
        </p:spPr>
        <p:txBody>
          <a:bodyPr wrap="none">
            <a:spAutoFit/>
          </a:bodyPr>
          <a:lstStyle/>
          <a:p>
            <a:pPr algn="ctr" fontAlgn="base">
              <a:spcBef>
                <a:spcPct val="0"/>
              </a:spcBef>
              <a:spcAft>
                <a:spcPct val="0"/>
              </a:spcAft>
              <a:defRPr/>
            </a:pPr>
            <a:r>
              <a:rPr lang="en-US" sz="3200" b="1" dirty="0">
                <a:solidFill>
                  <a:srgbClr val="000000"/>
                </a:solidFill>
                <a:effectLst>
                  <a:outerShdw blurRad="38100" dist="38100" dir="2700000" algn="tl">
                    <a:srgbClr val="000000">
                      <a:alpha val="43137"/>
                    </a:srgbClr>
                  </a:outerShdw>
                </a:effectLst>
                <a:latin typeface="Arial" charset="0"/>
              </a:rPr>
              <a:t>Cotton</a:t>
            </a:r>
          </a:p>
        </p:txBody>
      </p:sp>
    </p:spTree>
    <p:extLst>
      <p:ext uri="{BB962C8B-B14F-4D97-AF65-F5344CB8AC3E}">
        <p14:creationId xmlns:p14="http://schemas.microsoft.com/office/powerpoint/2010/main" val="122682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1905793"/>
            <a:ext cx="88265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100" b="1" dirty="0">
                <a:solidFill>
                  <a:srgbClr val="FF0000"/>
                </a:solidFill>
                <a:cs typeface="Arial" pitchFamily="34" charset="0"/>
              </a:rPr>
              <a:t>APH</a:t>
            </a:r>
            <a:r>
              <a:rPr lang="en-US" sz="2100" dirty="0">
                <a:solidFill>
                  <a:srgbClr val="000000"/>
                </a:solidFill>
                <a:cs typeface="Arial" pitchFamily="34" charset="0"/>
              </a:rPr>
              <a:t> Yield  =  700 </a:t>
            </a:r>
            <a:r>
              <a:rPr lang="en-US" sz="2100" dirty="0" err="1">
                <a:solidFill>
                  <a:srgbClr val="000000"/>
                </a:solidFill>
                <a:cs typeface="Arial" pitchFamily="34" charset="0"/>
              </a:rPr>
              <a:t>lbs</a:t>
            </a:r>
            <a:r>
              <a:rPr lang="en-US" sz="2100" dirty="0">
                <a:solidFill>
                  <a:srgbClr val="000000"/>
                </a:solidFill>
                <a:cs typeface="Arial" pitchFamily="34" charset="0"/>
              </a:rPr>
              <a:t> per acre</a:t>
            </a:r>
          </a:p>
          <a:p>
            <a:pPr eaLnBrk="1" fontAlgn="base" hangingPunct="1">
              <a:spcBef>
                <a:spcPct val="0"/>
              </a:spcBef>
              <a:spcAft>
                <a:spcPct val="0"/>
              </a:spcAft>
            </a:pPr>
            <a:endParaRPr lang="en-US" sz="2100" dirty="0">
              <a:solidFill>
                <a:srgbClr val="000000"/>
              </a:solidFill>
              <a:cs typeface="Arial" pitchFamily="34" charset="0"/>
            </a:endParaRPr>
          </a:p>
          <a:p>
            <a:pPr eaLnBrk="1" fontAlgn="base" hangingPunct="1">
              <a:spcBef>
                <a:spcPct val="0"/>
              </a:spcBef>
              <a:spcAft>
                <a:spcPct val="0"/>
              </a:spcAft>
            </a:pPr>
            <a:r>
              <a:rPr lang="en-US" sz="2100" b="1" dirty="0">
                <a:solidFill>
                  <a:srgbClr val="FF0000"/>
                </a:solidFill>
                <a:cs typeface="Arial" pitchFamily="34" charset="0"/>
              </a:rPr>
              <a:t>Coverage Level</a:t>
            </a:r>
            <a:r>
              <a:rPr lang="en-US" sz="2100" dirty="0">
                <a:solidFill>
                  <a:srgbClr val="000000"/>
                </a:solidFill>
                <a:cs typeface="Arial" pitchFamily="34" charset="0"/>
              </a:rPr>
              <a:t>  =  70% (490 </a:t>
            </a:r>
            <a:r>
              <a:rPr lang="en-US" sz="2100" dirty="0" err="1">
                <a:solidFill>
                  <a:srgbClr val="000000"/>
                </a:solidFill>
                <a:cs typeface="Arial" pitchFamily="34" charset="0"/>
              </a:rPr>
              <a:t>lbs</a:t>
            </a:r>
            <a:r>
              <a:rPr lang="en-US" sz="2100" dirty="0">
                <a:solidFill>
                  <a:srgbClr val="000000"/>
                </a:solidFill>
                <a:cs typeface="Arial" pitchFamily="34" charset="0"/>
              </a:rPr>
              <a:t>)</a:t>
            </a:r>
          </a:p>
          <a:p>
            <a:pPr eaLnBrk="1" fontAlgn="base" hangingPunct="1">
              <a:spcBef>
                <a:spcPct val="0"/>
              </a:spcBef>
              <a:spcAft>
                <a:spcPct val="0"/>
              </a:spcAft>
            </a:pPr>
            <a:endParaRPr lang="en-US" sz="2100" dirty="0">
              <a:solidFill>
                <a:srgbClr val="000000"/>
              </a:solidFill>
              <a:cs typeface="Arial" pitchFamily="34" charset="0"/>
            </a:endParaRPr>
          </a:p>
          <a:p>
            <a:pPr eaLnBrk="1" fontAlgn="base" hangingPunct="1">
              <a:spcBef>
                <a:spcPct val="0"/>
              </a:spcBef>
              <a:spcAft>
                <a:spcPct val="0"/>
              </a:spcAft>
            </a:pPr>
            <a:r>
              <a:rPr lang="en-US" sz="2100" b="1" dirty="0">
                <a:solidFill>
                  <a:srgbClr val="FF0000"/>
                </a:solidFill>
                <a:cs typeface="Arial" pitchFamily="34" charset="0"/>
              </a:rPr>
              <a:t>Projected Price (Base Price)</a:t>
            </a:r>
            <a:r>
              <a:rPr lang="en-US" sz="2100" dirty="0">
                <a:solidFill>
                  <a:srgbClr val="000000"/>
                </a:solidFill>
                <a:cs typeface="Arial" pitchFamily="34" charset="0"/>
              </a:rPr>
              <a:t>  =  0.75 cents per pound</a:t>
            </a:r>
          </a:p>
          <a:p>
            <a:pPr eaLnBrk="1" fontAlgn="base" hangingPunct="1">
              <a:spcBef>
                <a:spcPct val="0"/>
              </a:spcBef>
              <a:spcAft>
                <a:spcPct val="0"/>
              </a:spcAft>
            </a:pPr>
            <a:endParaRPr lang="en-US" sz="2100" dirty="0">
              <a:solidFill>
                <a:srgbClr val="000000"/>
              </a:solidFill>
              <a:cs typeface="Arial" pitchFamily="34" charset="0"/>
            </a:endParaRPr>
          </a:p>
          <a:p>
            <a:pPr eaLnBrk="1" fontAlgn="base" hangingPunct="1">
              <a:spcBef>
                <a:spcPct val="0"/>
              </a:spcBef>
              <a:spcAft>
                <a:spcPct val="0"/>
              </a:spcAft>
            </a:pPr>
            <a:r>
              <a:rPr lang="en-US" sz="2100" b="1" i="1" dirty="0">
                <a:solidFill>
                  <a:srgbClr val="FF0000"/>
                </a:solidFill>
                <a:cs typeface="Arial" pitchFamily="34" charset="0"/>
              </a:rPr>
              <a:t>Revenue Guarantee </a:t>
            </a:r>
            <a:r>
              <a:rPr lang="en-US" sz="2100" b="1" i="1" dirty="0">
                <a:solidFill>
                  <a:srgbClr val="000000"/>
                </a:solidFill>
                <a:cs typeface="Arial" pitchFamily="34" charset="0"/>
              </a:rPr>
              <a:t>= APH Yield x Coverage Level x </a:t>
            </a:r>
            <a:r>
              <a:rPr lang="en-US" sz="2100" b="1" i="1" u="sng" dirty="0">
                <a:solidFill>
                  <a:srgbClr val="FF0000"/>
                </a:solidFill>
                <a:cs typeface="Arial" pitchFamily="34" charset="0"/>
              </a:rPr>
              <a:t>Projected Price</a:t>
            </a:r>
          </a:p>
          <a:p>
            <a:pPr eaLnBrk="1" fontAlgn="base" hangingPunct="1">
              <a:spcBef>
                <a:spcPct val="0"/>
              </a:spcBef>
              <a:spcAft>
                <a:spcPct val="0"/>
              </a:spcAft>
            </a:pPr>
            <a:endParaRPr lang="en-US" sz="2100" dirty="0">
              <a:solidFill>
                <a:srgbClr val="000000"/>
              </a:solidFill>
              <a:cs typeface="Arial" pitchFamily="34" charset="0"/>
            </a:endParaRPr>
          </a:p>
          <a:p>
            <a:pPr eaLnBrk="1" fontAlgn="base" hangingPunct="1">
              <a:spcBef>
                <a:spcPct val="0"/>
              </a:spcBef>
              <a:spcAft>
                <a:spcPct val="0"/>
              </a:spcAft>
            </a:pPr>
            <a:r>
              <a:rPr lang="en-US" sz="2400" dirty="0">
                <a:solidFill>
                  <a:srgbClr val="000000"/>
                </a:solidFill>
                <a:cs typeface="Arial" pitchFamily="34" charset="0"/>
              </a:rPr>
              <a:t>		         </a:t>
            </a:r>
            <a:r>
              <a:rPr lang="en-US" sz="2000" b="1" dirty="0">
                <a:solidFill>
                  <a:srgbClr val="000000"/>
                </a:solidFill>
                <a:cs typeface="Arial" pitchFamily="34" charset="0"/>
              </a:rPr>
              <a:t>=  700 </a:t>
            </a:r>
            <a:r>
              <a:rPr lang="en-US" sz="2000" b="1" dirty="0" err="1">
                <a:solidFill>
                  <a:srgbClr val="000000"/>
                </a:solidFill>
                <a:cs typeface="Arial" pitchFamily="34" charset="0"/>
              </a:rPr>
              <a:t>lbs</a:t>
            </a:r>
            <a:r>
              <a:rPr lang="en-US" sz="2000" b="1" dirty="0">
                <a:solidFill>
                  <a:srgbClr val="000000"/>
                </a:solidFill>
                <a:cs typeface="Arial" pitchFamily="34" charset="0"/>
              </a:rPr>
              <a:t>  x  70%  x  $0.75   =  </a:t>
            </a:r>
            <a:r>
              <a:rPr lang="en-US" sz="2000" b="1" u="sng" dirty="0">
                <a:solidFill>
                  <a:srgbClr val="000000"/>
                </a:solidFill>
                <a:cs typeface="Arial" pitchFamily="34" charset="0"/>
              </a:rPr>
              <a:t>$367.50 per acre</a:t>
            </a:r>
          </a:p>
        </p:txBody>
      </p:sp>
      <p:sp>
        <p:nvSpPr>
          <p:cNvPr id="21507" name="Text Box 3"/>
          <p:cNvSpPr txBox="1">
            <a:spLocks noChangeArrowheads="1"/>
          </p:cNvSpPr>
          <p:nvPr/>
        </p:nvSpPr>
        <p:spPr bwMode="auto">
          <a:xfrm>
            <a:off x="317500" y="828575"/>
            <a:ext cx="8509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defRPr/>
            </a:pPr>
            <a:r>
              <a:rPr lang="en-US" sz="3200" b="1" dirty="0">
                <a:solidFill>
                  <a:srgbClr val="000000"/>
                </a:solidFill>
                <a:effectLst>
                  <a:outerShdw blurRad="38100" dist="38100" dir="2700000" algn="tl">
                    <a:srgbClr val="000000">
                      <a:alpha val="43137"/>
                    </a:srgbClr>
                  </a:outerShdw>
                </a:effectLst>
                <a:latin typeface="Arial" charset="0"/>
              </a:rPr>
              <a:t>Revenue Protection Cotton Example</a:t>
            </a:r>
          </a:p>
        </p:txBody>
      </p:sp>
    </p:spTree>
    <p:extLst>
      <p:ext uri="{BB962C8B-B14F-4D97-AF65-F5344CB8AC3E}">
        <p14:creationId xmlns:p14="http://schemas.microsoft.com/office/powerpoint/2010/main" val="39804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31773" y="2096676"/>
            <a:ext cx="8666163"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buClr>
                <a:srgbClr val="FF0000"/>
              </a:buClr>
              <a:buSzPct val="135000"/>
            </a:pPr>
            <a:endParaRPr lang="en-US" sz="2000" dirty="0">
              <a:solidFill>
                <a:srgbClr val="000000"/>
              </a:solidFill>
              <a:cs typeface="Arial" pitchFamily="34" charset="0"/>
            </a:endParaRPr>
          </a:p>
          <a:p>
            <a:pPr eaLnBrk="1" fontAlgn="base" hangingPunct="1">
              <a:spcBef>
                <a:spcPct val="0"/>
              </a:spcBef>
              <a:spcAft>
                <a:spcPct val="0"/>
              </a:spcAft>
              <a:buClr>
                <a:srgbClr val="FF0000"/>
              </a:buClr>
              <a:buSzPct val="135000"/>
              <a:buFontTx/>
              <a:buChar char="•"/>
            </a:pPr>
            <a:r>
              <a:rPr lang="en-US" sz="2000" dirty="0">
                <a:solidFill>
                  <a:srgbClr val="000000"/>
                </a:solidFill>
                <a:cs typeface="Arial" pitchFamily="34" charset="0"/>
              </a:rPr>
              <a:t>  </a:t>
            </a:r>
            <a:r>
              <a:rPr lang="en-US" sz="2000" b="1" u="sng" dirty="0">
                <a:solidFill>
                  <a:srgbClr val="000000"/>
                </a:solidFill>
                <a:cs typeface="Arial" pitchFamily="34" charset="0"/>
              </a:rPr>
              <a:t>Production Loss, Price Goes Up</a:t>
            </a:r>
          </a:p>
          <a:p>
            <a:pPr eaLnBrk="1" fontAlgn="base" hangingPunct="1">
              <a:spcBef>
                <a:spcPct val="0"/>
              </a:spcBef>
              <a:spcAft>
                <a:spcPct val="0"/>
              </a:spcAft>
              <a:buClr>
                <a:srgbClr val="FF0000"/>
              </a:buClr>
              <a:buSzPct val="135000"/>
            </a:pPr>
            <a:r>
              <a:rPr lang="en-US" sz="2000" dirty="0">
                <a:solidFill>
                  <a:srgbClr val="000000"/>
                </a:solidFill>
                <a:cs typeface="Arial" pitchFamily="34" charset="0"/>
              </a:rPr>
              <a:t>   May or May Not Get Indemnity Depending on Amount of Loss and Price  </a:t>
            </a:r>
          </a:p>
          <a:p>
            <a:pPr eaLnBrk="1" fontAlgn="base" hangingPunct="1">
              <a:spcBef>
                <a:spcPct val="0"/>
              </a:spcBef>
              <a:spcAft>
                <a:spcPct val="0"/>
              </a:spcAft>
              <a:buClr>
                <a:srgbClr val="FF0000"/>
              </a:buClr>
              <a:buSzPct val="135000"/>
              <a:buFontTx/>
              <a:buChar char="•"/>
            </a:pPr>
            <a:endParaRPr lang="en-US" sz="2000" dirty="0">
              <a:solidFill>
                <a:srgbClr val="000000"/>
              </a:solidFill>
              <a:cs typeface="Arial" pitchFamily="34" charset="0"/>
            </a:endParaRPr>
          </a:p>
          <a:p>
            <a:pPr eaLnBrk="1" fontAlgn="base" hangingPunct="1">
              <a:spcBef>
                <a:spcPct val="0"/>
              </a:spcBef>
              <a:spcAft>
                <a:spcPct val="0"/>
              </a:spcAft>
              <a:buClr>
                <a:srgbClr val="FF0000"/>
              </a:buClr>
              <a:buSzPct val="135000"/>
              <a:buFontTx/>
              <a:buChar char="•"/>
            </a:pPr>
            <a:r>
              <a:rPr lang="en-US" sz="2000" dirty="0">
                <a:solidFill>
                  <a:srgbClr val="000000"/>
                </a:solidFill>
                <a:cs typeface="Arial" pitchFamily="34" charset="0"/>
              </a:rPr>
              <a:t>  </a:t>
            </a:r>
            <a:r>
              <a:rPr lang="en-US" sz="2000" b="1" u="sng" dirty="0">
                <a:solidFill>
                  <a:srgbClr val="000000"/>
                </a:solidFill>
                <a:cs typeface="Arial" pitchFamily="34" charset="0"/>
              </a:rPr>
              <a:t>Production Loss, Price Goes Down</a:t>
            </a:r>
          </a:p>
          <a:p>
            <a:pPr eaLnBrk="1" fontAlgn="base" hangingPunct="1">
              <a:spcBef>
                <a:spcPct val="0"/>
              </a:spcBef>
              <a:spcAft>
                <a:spcPct val="0"/>
              </a:spcAft>
              <a:buClr>
                <a:srgbClr val="FF0000"/>
              </a:buClr>
              <a:buSzPct val="135000"/>
            </a:pPr>
            <a:r>
              <a:rPr lang="en-US" sz="2000" dirty="0">
                <a:solidFill>
                  <a:srgbClr val="000000"/>
                </a:solidFill>
                <a:cs typeface="Arial" pitchFamily="34" charset="0"/>
              </a:rPr>
              <a:t>    Will Get Indemnity</a:t>
            </a:r>
          </a:p>
          <a:p>
            <a:pPr eaLnBrk="1" fontAlgn="base" hangingPunct="1">
              <a:spcBef>
                <a:spcPct val="0"/>
              </a:spcBef>
              <a:spcAft>
                <a:spcPct val="0"/>
              </a:spcAft>
              <a:buClr>
                <a:srgbClr val="FF0000"/>
              </a:buClr>
              <a:buSzPct val="135000"/>
              <a:buFontTx/>
              <a:buChar char="•"/>
            </a:pPr>
            <a:endParaRPr lang="en-US" sz="2000" dirty="0">
              <a:solidFill>
                <a:srgbClr val="000000"/>
              </a:solidFill>
              <a:cs typeface="Arial" pitchFamily="34" charset="0"/>
            </a:endParaRPr>
          </a:p>
          <a:p>
            <a:pPr eaLnBrk="1" fontAlgn="base" hangingPunct="1">
              <a:spcBef>
                <a:spcPct val="0"/>
              </a:spcBef>
              <a:spcAft>
                <a:spcPct val="0"/>
              </a:spcAft>
              <a:buClr>
                <a:srgbClr val="FF0000"/>
              </a:buClr>
              <a:buSzPct val="135000"/>
              <a:buFontTx/>
              <a:buChar char="•"/>
            </a:pPr>
            <a:r>
              <a:rPr lang="en-US" sz="2000" dirty="0">
                <a:solidFill>
                  <a:srgbClr val="000000"/>
                </a:solidFill>
                <a:cs typeface="Arial" pitchFamily="34" charset="0"/>
              </a:rPr>
              <a:t>  </a:t>
            </a:r>
            <a:r>
              <a:rPr lang="en-US" sz="2000" b="1" u="sng" dirty="0">
                <a:solidFill>
                  <a:srgbClr val="000000"/>
                </a:solidFill>
                <a:cs typeface="Arial" pitchFamily="34" charset="0"/>
              </a:rPr>
              <a:t>No Production Loss, Price Goes Up</a:t>
            </a:r>
          </a:p>
          <a:p>
            <a:pPr eaLnBrk="1" fontAlgn="base" hangingPunct="1">
              <a:spcBef>
                <a:spcPct val="0"/>
              </a:spcBef>
              <a:spcAft>
                <a:spcPct val="0"/>
              </a:spcAft>
              <a:buClr>
                <a:srgbClr val="FF0000"/>
              </a:buClr>
              <a:buSzPct val="135000"/>
            </a:pPr>
            <a:r>
              <a:rPr lang="en-US" sz="2000" dirty="0">
                <a:solidFill>
                  <a:srgbClr val="000000"/>
                </a:solidFill>
                <a:cs typeface="Arial" pitchFamily="34" charset="0"/>
              </a:rPr>
              <a:t>    Will Not Get Indemnity</a:t>
            </a:r>
          </a:p>
          <a:p>
            <a:pPr eaLnBrk="1" fontAlgn="base" hangingPunct="1">
              <a:spcBef>
                <a:spcPct val="0"/>
              </a:spcBef>
              <a:spcAft>
                <a:spcPct val="0"/>
              </a:spcAft>
              <a:buClr>
                <a:srgbClr val="FF0000"/>
              </a:buClr>
              <a:buSzPct val="135000"/>
              <a:buFontTx/>
              <a:buChar char="•"/>
            </a:pPr>
            <a:endParaRPr lang="en-US" sz="2000" dirty="0">
              <a:solidFill>
                <a:srgbClr val="000000"/>
              </a:solidFill>
              <a:cs typeface="Arial" pitchFamily="34" charset="0"/>
            </a:endParaRPr>
          </a:p>
          <a:p>
            <a:pPr eaLnBrk="1" fontAlgn="base" hangingPunct="1">
              <a:spcBef>
                <a:spcPct val="0"/>
              </a:spcBef>
              <a:spcAft>
                <a:spcPct val="0"/>
              </a:spcAft>
              <a:buClr>
                <a:srgbClr val="FF0000"/>
              </a:buClr>
              <a:buSzPct val="135000"/>
              <a:buFontTx/>
              <a:buChar char="•"/>
            </a:pPr>
            <a:r>
              <a:rPr lang="en-US" sz="2000" dirty="0">
                <a:solidFill>
                  <a:srgbClr val="000000"/>
                </a:solidFill>
                <a:cs typeface="Arial" pitchFamily="34" charset="0"/>
              </a:rPr>
              <a:t>  </a:t>
            </a:r>
            <a:r>
              <a:rPr lang="en-US" sz="2000" b="1" u="sng" dirty="0">
                <a:solidFill>
                  <a:srgbClr val="000000"/>
                </a:solidFill>
                <a:cs typeface="Arial" pitchFamily="34" charset="0"/>
              </a:rPr>
              <a:t>No Production Loss, Price Goes Down</a:t>
            </a:r>
          </a:p>
          <a:p>
            <a:pPr eaLnBrk="1" fontAlgn="base" hangingPunct="1">
              <a:spcBef>
                <a:spcPct val="0"/>
              </a:spcBef>
              <a:spcAft>
                <a:spcPct val="0"/>
              </a:spcAft>
              <a:buClr>
                <a:srgbClr val="FF0000"/>
              </a:buClr>
              <a:buSzPct val="135000"/>
            </a:pPr>
            <a:r>
              <a:rPr lang="en-US" sz="2000" dirty="0">
                <a:solidFill>
                  <a:srgbClr val="000000"/>
                </a:solidFill>
                <a:cs typeface="Arial" pitchFamily="34" charset="0"/>
              </a:rPr>
              <a:t>    May or May Not Get Indemnity Depending on Price</a:t>
            </a:r>
          </a:p>
        </p:txBody>
      </p:sp>
      <p:sp>
        <p:nvSpPr>
          <p:cNvPr id="3" name="Rectangle 2"/>
          <p:cNvSpPr/>
          <p:nvPr/>
        </p:nvSpPr>
        <p:spPr>
          <a:xfrm>
            <a:off x="1098549" y="773711"/>
            <a:ext cx="6932613" cy="1076325"/>
          </a:xfrm>
          <a:prstGeom prst="rect">
            <a:avLst/>
          </a:prstGeom>
        </p:spPr>
        <p:txBody>
          <a:bodyPr wrap="none">
            <a:spAutoFit/>
          </a:bodyPr>
          <a:lstStyle/>
          <a:p>
            <a:pPr algn="ctr" fontAlgn="base">
              <a:spcBef>
                <a:spcPct val="0"/>
              </a:spcBef>
              <a:spcAft>
                <a:spcPct val="0"/>
              </a:spcAft>
              <a:defRPr/>
            </a:pPr>
            <a:r>
              <a:rPr lang="en-US" sz="3200" b="1" dirty="0">
                <a:solidFill>
                  <a:srgbClr val="000000"/>
                </a:solidFill>
                <a:effectLst>
                  <a:outerShdw blurRad="38100" dist="38100" dir="2700000" algn="tl">
                    <a:srgbClr val="000000">
                      <a:alpha val="43137"/>
                    </a:srgbClr>
                  </a:outerShdw>
                </a:effectLst>
                <a:latin typeface="Arial" charset="0"/>
              </a:rPr>
              <a:t>Revenue Protection</a:t>
            </a:r>
          </a:p>
          <a:p>
            <a:pPr algn="ctr" fontAlgn="base">
              <a:spcBef>
                <a:spcPct val="0"/>
              </a:spcBef>
              <a:spcAft>
                <a:spcPct val="0"/>
              </a:spcAft>
              <a:defRPr/>
            </a:pPr>
            <a:r>
              <a:rPr lang="en-US" sz="3200" b="1" dirty="0">
                <a:solidFill>
                  <a:srgbClr val="000000"/>
                </a:solidFill>
                <a:effectLst>
                  <a:outerShdw blurRad="38100" dist="38100" dir="2700000" algn="tl">
                    <a:srgbClr val="000000">
                      <a:alpha val="43137"/>
                    </a:srgbClr>
                  </a:outerShdw>
                </a:effectLst>
                <a:latin typeface="Arial" charset="0"/>
              </a:rPr>
              <a:t>Possible Price-Yield Combinations</a:t>
            </a:r>
          </a:p>
        </p:txBody>
      </p:sp>
    </p:spTree>
    <p:extLst>
      <p:ext uri="{BB962C8B-B14F-4D97-AF65-F5344CB8AC3E}">
        <p14:creationId xmlns:p14="http://schemas.microsoft.com/office/powerpoint/2010/main" val="4092108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93725" y="569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solidFill>
                <a:srgbClr val="000000"/>
              </a:solidFill>
              <a:cs typeface="Arial" pitchFamily="34" charset="0"/>
            </a:endParaRPr>
          </a:p>
        </p:txBody>
      </p:sp>
      <p:sp>
        <p:nvSpPr>
          <p:cNvPr id="11267" name="Text Box 3"/>
          <p:cNvSpPr txBox="1">
            <a:spLocks noChangeArrowheads="1"/>
          </p:cNvSpPr>
          <p:nvPr/>
        </p:nvSpPr>
        <p:spPr bwMode="auto">
          <a:xfrm>
            <a:off x="134752" y="1312235"/>
            <a:ext cx="587375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100" b="1" u="sng" dirty="0">
                <a:solidFill>
                  <a:srgbClr val="000000"/>
                </a:solidFill>
                <a:cs typeface="Arial" pitchFamily="34" charset="0"/>
              </a:rPr>
              <a:t>Example</a:t>
            </a:r>
            <a:r>
              <a:rPr lang="en-US" sz="2100" b="1" dirty="0">
                <a:solidFill>
                  <a:srgbClr val="000000"/>
                </a:solidFill>
                <a:cs typeface="Arial" pitchFamily="34" charset="0"/>
              </a:rPr>
              <a:t>:  Production Loss, Price Goes Up </a:t>
            </a:r>
          </a:p>
        </p:txBody>
      </p:sp>
      <p:sp>
        <p:nvSpPr>
          <p:cNvPr id="11268" name="Text Box 4"/>
          <p:cNvSpPr txBox="1">
            <a:spLocks noChangeArrowheads="1"/>
          </p:cNvSpPr>
          <p:nvPr/>
        </p:nvSpPr>
        <p:spPr bwMode="auto">
          <a:xfrm>
            <a:off x="331788" y="2164774"/>
            <a:ext cx="8286371" cy="1631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dirty="0">
                <a:solidFill>
                  <a:srgbClr val="FF0000"/>
                </a:solidFill>
                <a:cs typeface="Arial" pitchFamily="34" charset="0"/>
              </a:rPr>
              <a:t>Projected Price  </a:t>
            </a:r>
            <a:r>
              <a:rPr lang="en-US" sz="2000" dirty="0">
                <a:solidFill>
                  <a:srgbClr val="000000"/>
                </a:solidFill>
                <a:cs typeface="Arial" pitchFamily="34" charset="0"/>
              </a:rPr>
              <a:t>=  $0.75 </a:t>
            </a:r>
          </a:p>
          <a:p>
            <a:pPr eaLnBrk="1" fontAlgn="base" hangingPunct="1">
              <a:spcBef>
                <a:spcPct val="0"/>
              </a:spcBef>
              <a:spcAft>
                <a:spcPct val="0"/>
              </a:spcAft>
            </a:pPr>
            <a:r>
              <a:rPr lang="en-US" sz="2000" b="1" dirty="0">
                <a:solidFill>
                  <a:srgbClr val="FF0000"/>
                </a:solidFill>
                <a:cs typeface="Arial" pitchFamily="34" charset="0"/>
              </a:rPr>
              <a:t>Harvest Price</a:t>
            </a:r>
            <a:r>
              <a:rPr lang="en-US" sz="2000" dirty="0">
                <a:solidFill>
                  <a:srgbClr val="000000"/>
                </a:solidFill>
                <a:cs typeface="Arial" pitchFamily="34" charset="0"/>
              </a:rPr>
              <a:t>  =  $0.85 (higher than Projected Price)</a:t>
            </a:r>
          </a:p>
          <a:p>
            <a:pPr eaLnBrk="1" fontAlgn="base" hangingPunct="1">
              <a:spcBef>
                <a:spcPct val="0"/>
              </a:spcBef>
              <a:spcAft>
                <a:spcPct val="0"/>
              </a:spcAft>
            </a:pPr>
            <a:endParaRPr lang="en-US" sz="2000" dirty="0">
              <a:solidFill>
                <a:srgbClr val="000000"/>
              </a:solidFill>
              <a:cs typeface="Arial" pitchFamily="34" charset="0"/>
            </a:endParaRPr>
          </a:p>
          <a:p>
            <a:pPr eaLnBrk="1" fontAlgn="base" hangingPunct="1">
              <a:spcBef>
                <a:spcPct val="0"/>
              </a:spcBef>
              <a:spcAft>
                <a:spcPct val="0"/>
              </a:spcAft>
            </a:pPr>
            <a:r>
              <a:rPr lang="en-US" sz="2000" b="1" i="1" dirty="0">
                <a:solidFill>
                  <a:srgbClr val="FF0000"/>
                </a:solidFill>
                <a:cs typeface="Arial" pitchFamily="34" charset="0"/>
              </a:rPr>
              <a:t>Revenue Guarantee  </a:t>
            </a:r>
            <a:r>
              <a:rPr lang="en-US" sz="2000" b="1" i="1" dirty="0">
                <a:solidFill>
                  <a:srgbClr val="000000"/>
                </a:solidFill>
                <a:cs typeface="Arial" pitchFamily="34" charset="0"/>
              </a:rPr>
              <a:t>=  Production Guarantee x Higher of PP or HP</a:t>
            </a:r>
          </a:p>
          <a:p>
            <a:pPr eaLnBrk="1" fontAlgn="base" hangingPunct="1">
              <a:spcBef>
                <a:spcPct val="0"/>
              </a:spcBef>
              <a:spcAft>
                <a:spcPct val="0"/>
              </a:spcAft>
            </a:pPr>
            <a:r>
              <a:rPr lang="en-US" sz="2000" dirty="0">
                <a:solidFill>
                  <a:srgbClr val="000000"/>
                </a:solidFill>
                <a:cs typeface="Arial" pitchFamily="34" charset="0"/>
              </a:rPr>
              <a:t>Guarantee  =  700 </a:t>
            </a:r>
            <a:r>
              <a:rPr lang="en-US" sz="2000" dirty="0" err="1">
                <a:solidFill>
                  <a:srgbClr val="000000"/>
                </a:solidFill>
                <a:cs typeface="Arial" pitchFamily="34" charset="0"/>
              </a:rPr>
              <a:t>lbs</a:t>
            </a:r>
            <a:r>
              <a:rPr lang="en-US" sz="2000" dirty="0">
                <a:solidFill>
                  <a:srgbClr val="000000"/>
                </a:solidFill>
                <a:cs typeface="Arial" pitchFamily="34" charset="0"/>
              </a:rPr>
              <a:t>  x  70%  x  $0.85  =  $416.50</a:t>
            </a:r>
          </a:p>
        </p:txBody>
      </p:sp>
      <p:sp>
        <p:nvSpPr>
          <p:cNvPr id="11269" name="Text Box 5"/>
          <p:cNvSpPr txBox="1">
            <a:spLocks noChangeArrowheads="1"/>
          </p:cNvSpPr>
          <p:nvPr/>
        </p:nvSpPr>
        <p:spPr bwMode="auto">
          <a:xfrm>
            <a:off x="331788" y="4007922"/>
            <a:ext cx="8061325" cy="2138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900" dirty="0">
                <a:solidFill>
                  <a:srgbClr val="000000"/>
                </a:solidFill>
                <a:cs typeface="Arial" pitchFamily="34" charset="0"/>
              </a:rPr>
              <a:t>Actual Yield (</a:t>
            </a:r>
            <a:r>
              <a:rPr lang="en-US" sz="1900" b="1" dirty="0">
                <a:solidFill>
                  <a:srgbClr val="FF0000"/>
                </a:solidFill>
                <a:cs typeface="Arial" pitchFamily="34" charset="0"/>
              </a:rPr>
              <a:t>Production To Count</a:t>
            </a:r>
            <a:r>
              <a:rPr lang="en-US" sz="1900" dirty="0">
                <a:solidFill>
                  <a:srgbClr val="000000"/>
                </a:solidFill>
                <a:cs typeface="Arial" pitchFamily="34" charset="0"/>
              </a:rPr>
              <a:t>)  =  450 pounds (40 </a:t>
            </a:r>
            <a:r>
              <a:rPr lang="en-US" sz="1900" dirty="0" err="1">
                <a:solidFill>
                  <a:srgbClr val="000000"/>
                </a:solidFill>
                <a:cs typeface="Arial" pitchFamily="34" charset="0"/>
              </a:rPr>
              <a:t>lb</a:t>
            </a:r>
            <a:r>
              <a:rPr lang="en-US" sz="1900" dirty="0">
                <a:solidFill>
                  <a:srgbClr val="000000"/>
                </a:solidFill>
                <a:cs typeface="Arial" pitchFamily="34" charset="0"/>
              </a:rPr>
              <a:t> yield loss)</a:t>
            </a:r>
            <a:endParaRPr lang="en-US" sz="1900" dirty="0">
              <a:solidFill>
                <a:srgbClr val="FF0000"/>
              </a:solidFill>
              <a:cs typeface="Arial" pitchFamily="34" charset="0"/>
            </a:endParaRPr>
          </a:p>
          <a:p>
            <a:pPr eaLnBrk="1" fontAlgn="base" hangingPunct="1">
              <a:spcBef>
                <a:spcPct val="0"/>
              </a:spcBef>
              <a:spcAft>
                <a:spcPct val="0"/>
              </a:spcAft>
            </a:pPr>
            <a:endParaRPr lang="en-US" sz="1900" dirty="0">
              <a:solidFill>
                <a:srgbClr val="000000"/>
              </a:solidFill>
              <a:cs typeface="Arial" pitchFamily="34" charset="0"/>
            </a:endParaRPr>
          </a:p>
          <a:p>
            <a:pPr eaLnBrk="1" fontAlgn="base" hangingPunct="1">
              <a:spcBef>
                <a:spcPct val="0"/>
              </a:spcBef>
              <a:spcAft>
                <a:spcPct val="0"/>
              </a:spcAft>
            </a:pPr>
            <a:r>
              <a:rPr lang="en-US" sz="1900" b="1" i="1" dirty="0">
                <a:solidFill>
                  <a:srgbClr val="FF0000"/>
                </a:solidFill>
                <a:cs typeface="Arial" pitchFamily="34" charset="0"/>
              </a:rPr>
              <a:t>Calculated Revenue</a:t>
            </a:r>
            <a:r>
              <a:rPr lang="en-US" sz="1900" b="1" i="1" dirty="0">
                <a:solidFill>
                  <a:srgbClr val="000000"/>
                </a:solidFill>
                <a:cs typeface="Arial" pitchFamily="34" charset="0"/>
              </a:rPr>
              <a:t> (Crop Value)  =  Actual Yield  x  Harvest Price</a:t>
            </a:r>
          </a:p>
          <a:p>
            <a:pPr eaLnBrk="1" fontAlgn="base" hangingPunct="1">
              <a:spcBef>
                <a:spcPct val="0"/>
              </a:spcBef>
              <a:spcAft>
                <a:spcPct val="0"/>
              </a:spcAft>
            </a:pPr>
            <a:r>
              <a:rPr lang="en-US" sz="1900" dirty="0">
                <a:solidFill>
                  <a:srgbClr val="000000"/>
                </a:solidFill>
                <a:cs typeface="Arial" pitchFamily="34" charset="0"/>
              </a:rPr>
              <a:t>Calculated Revenue  =  450 pounds  x  $0.85  =  $382.50 per acre</a:t>
            </a:r>
          </a:p>
          <a:p>
            <a:pPr eaLnBrk="1" fontAlgn="base" hangingPunct="1">
              <a:spcBef>
                <a:spcPct val="0"/>
              </a:spcBef>
              <a:spcAft>
                <a:spcPct val="0"/>
              </a:spcAft>
            </a:pPr>
            <a:endParaRPr lang="en-US" sz="1900" dirty="0">
              <a:solidFill>
                <a:srgbClr val="000000"/>
              </a:solidFill>
              <a:cs typeface="Arial" pitchFamily="34" charset="0"/>
            </a:endParaRPr>
          </a:p>
          <a:p>
            <a:pPr eaLnBrk="1" fontAlgn="base" hangingPunct="1">
              <a:spcBef>
                <a:spcPct val="0"/>
              </a:spcBef>
              <a:spcAft>
                <a:spcPct val="0"/>
              </a:spcAft>
            </a:pPr>
            <a:r>
              <a:rPr lang="en-US" sz="1900" b="1" i="1" dirty="0">
                <a:solidFill>
                  <a:srgbClr val="FF0000"/>
                </a:solidFill>
                <a:cs typeface="Arial" pitchFamily="34" charset="0"/>
              </a:rPr>
              <a:t>Indemnity</a:t>
            </a:r>
            <a:r>
              <a:rPr lang="en-US" sz="1900" b="1" i="1" dirty="0">
                <a:solidFill>
                  <a:srgbClr val="000000"/>
                </a:solidFill>
                <a:cs typeface="Arial" pitchFamily="34" charset="0"/>
              </a:rPr>
              <a:t>  =  Revenue Guarantee - Calculated Revenue</a:t>
            </a:r>
          </a:p>
          <a:p>
            <a:pPr eaLnBrk="1" fontAlgn="base" hangingPunct="1">
              <a:spcBef>
                <a:spcPct val="0"/>
              </a:spcBef>
              <a:spcAft>
                <a:spcPct val="0"/>
              </a:spcAft>
            </a:pPr>
            <a:r>
              <a:rPr lang="en-US" sz="1900" dirty="0">
                <a:solidFill>
                  <a:srgbClr val="000000"/>
                </a:solidFill>
                <a:cs typeface="Arial" pitchFamily="34" charset="0"/>
              </a:rPr>
              <a:t>Indemnity  =  $416.50 - $382.50  =  $34 per acre</a:t>
            </a:r>
            <a:r>
              <a:rPr lang="en-US" dirty="0">
                <a:solidFill>
                  <a:srgbClr val="000000"/>
                </a:solidFill>
                <a:cs typeface="Arial" pitchFamily="34" charset="0"/>
              </a:rPr>
              <a:t>  </a:t>
            </a:r>
          </a:p>
        </p:txBody>
      </p:sp>
      <p:sp>
        <p:nvSpPr>
          <p:cNvPr id="2" name="TextBox 1">
            <a:extLst>
              <a:ext uri="{FF2B5EF4-FFF2-40B4-BE49-F238E27FC236}">
                <a16:creationId xmlns:a16="http://schemas.microsoft.com/office/drawing/2014/main" id="{3B3AB541-F2C7-461B-A02D-48745DDC5597}"/>
              </a:ext>
            </a:extLst>
          </p:cNvPr>
          <p:cNvSpPr txBox="1"/>
          <p:nvPr/>
        </p:nvSpPr>
        <p:spPr>
          <a:xfrm>
            <a:off x="163867" y="6288087"/>
            <a:ext cx="8844281" cy="400110"/>
          </a:xfrm>
          <a:prstGeom prst="rect">
            <a:avLst/>
          </a:prstGeom>
          <a:noFill/>
        </p:spPr>
        <p:txBody>
          <a:bodyPr wrap="none" rtlCol="0">
            <a:spAutoFit/>
          </a:bodyPr>
          <a:lstStyle/>
          <a:p>
            <a:r>
              <a:rPr lang="en-US" sz="2000" dirty="0">
                <a:highlight>
                  <a:srgbClr val="FFFF00"/>
                </a:highlight>
                <a:latin typeface="+mj-lt"/>
              </a:rPr>
              <a:t>Would not have triggered a payment if used 75 cents </a:t>
            </a:r>
            <a:r>
              <a:rPr lang="en-US" sz="2000" dirty="0">
                <a:highlight>
                  <a:srgbClr val="FFFF00"/>
                </a:highlight>
                <a:latin typeface="+mj-lt"/>
                <a:sym typeface="Wingdings" panose="05000000000000000000" pitchFamily="2" charset="2"/>
              </a:rPr>
              <a:t>  $367.50 Guarantee</a:t>
            </a:r>
            <a:endParaRPr lang="en-US" sz="2000" dirty="0">
              <a:highlight>
                <a:srgbClr val="FFFF00"/>
              </a:highlight>
              <a:latin typeface="+mj-lt"/>
            </a:endParaRPr>
          </a:p>
        </p:txBody>
      </p:sp>
    </p:spTree>
    <p:extLst>
      <p:ext uri="{BB962C8B-B14F-4D97-AF65-F5344CB8AC3E}">
        <p14:creationId xmlns:p14="http://schemas.microsoft.com/office/powerpoint/2010/main" val="1773181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D950-4156-4536-8E73-DF981BAC7C7F}"/>
              </a:ext>
            </a:extLst>
          </p:cNvPr>
          <p:cNvSpPr>
            <a:spLocks noGrp="1"/>
          </p:cNvSpPr>
          <p:nvPr>
            <p:ph type="title"/>
          </p:nvPr>
        </p:nvSpPr>
        <p:spPr/>
        <p:txBody>
          <a:bodyPr/>
          <a:lstStyle/>
          <a:p>
            <a:r>
              <a:rPr lang="en-US" dirty="0"/>
              <a:t>Private Crop Insurance Policies</a:t>
            </a:r>
          </a:p>
        </p:txBody>
      </p:sp>
      <p:sp>
        <p:nvSpPr>
          <p:cNvPr id="3" name="Content Placeholder 2">
            <a:extLst>
              <a:ext uri="{FF2B5EF4-FFF2-40B4-BE49-F238E27FC236}">
                <a16:creationId xmlns:a16="http://schemas.microsoft.com/office/drawing/2014/main" id="{9E399026-446F-4DDA-9DB0-6BACE0EB0DF5}"/>
              </a:ext>
            </a:extLst>
          </p:cNvPr>
          <p:cNvSpPr>
            <a:spLocks noGrp="1"/>
          </p:cNvSpPr>
          <p:nvPr>
            <p:ph idx="1"/>
          </p:nvPr>
        </p:nvSpPr>
        <p:spPr/>
        <p:txBody>
          <a:bodyPr/>
          <a:lstStyle/>
          <a:p>
            <a:pPr marL="800100" lvl="1" indent="-342900">
              <a:buFont typeface="Arial" panose="020B0604020202020204" pitchFamily="34" charset="0"/>
              <a:buChar char="•"/>
            </a:pPr>
            <a:r>
              <a:rPr lang="en-US" sz="2400" dirty="0"/>
              <a:t>Named Peril</a:t>
            </a:r>
          </a:p>
          <a:p>
            <a:pPr marL="1200150" lvl="2" indent="-285750">
              <a:buFont typeface="Arial" panose="020B0604020202020204" pitchFamily="34" charset="0"/>
              <a:buChar char="•"/>
            </a:pPr>
            <a:r>
              <a:rPr lang="en-US" sz="2000" dirty="0"/>
              <a:t>Crop Hail</a:t>
            </a:r>
          </a:p>
          <a:p>
            <a:pPr marL="1200150" lvl="2" indent="-285750">
              <a:buFont typeface="Arial" panose="020B0604020202020204" pitchFamily="34" charset="0"/>
              <a:buChar char="•"/>
            </a:pPr>
            <a:r>
              <a:rPr lang="en-US" sz="2000" dirty="0"/>
              <a:t>Lightning</a:t>
            </a:r>
          </a:p>
          <a:p>
            <a:pPr marL="1200150" lvl="2" indent="-285750">
              <a:buFont typeface="Arial" panose="020B0604020202020204" pitchFamily="34" charset="0"/>
              <a:buChar char="•"/>
            </a:pPr>
            <a:r>
              <a:rPr lang="en-US" sz="2000" dirty="0"/>
              <a:t>Fire</a:t>
            </a:r>
          </a:p>
          <a:p>
            <a:pPr marL="1200150" lvl="2" indent="-285750">
              <a:buFont typeface="Arial" panose="020B0604020202020204" pitchFamily="34" charset="0"/>
              <a:buChar char="•"/>
            </a:pPr>
            <a:r>
              <a:rPr lang="en-US" sz="2000" dirty="0"/>
              <a:t>Replant</a:t>
            </a:r>
          </a:p>
          <a:p>
            <a:pPr marL="1200150" lvl="2" indent="-285750">
              <a:buFont typeface="Arial" panose="020B0604020202020204" pitchFamily="34" charset="0"/>
              <a:buChar char="•"/>
            </a:pPr>
            <a:r>
              <a:rPr lang="en-US" sz="2000" dirty="0"/>
              <a:t>Rainfall</a:t>
            </a:r>
          </a:p>
          <a:p>
            <a:pPr marL="1200150" lvl="2" indent="-285750">
              <a:buFont typeface="Arial" panose="020B0604020202020204" pitchFamily="34" charset="0"/>
              <a:buChar char="•"/>
            </a:pPr>
            <a:r>
              <a:rPr lang="en-US" sz="2000" dirty="0"/>
              <a:t>Porcine Virus</a:t>
            </a:r>
          </a:p>
          <a:p>
            <a:pPr marL="1200150" lvl="2" indent="-285750">
              <a:buFont typeface="Arial" panose="020B0604020202020204" pitchFamily="34" charset="0"/>
              <a:buChar char="•"/>
            </a:pPr>
            <a:r>
              <a:rPr lang="en-US" sz="2000" dirty="0"/>
              <a:t>Stored Grain</a:t>
            </a:r>
          </a:p>
          <a:p>
            <a:pPr marL="1200150" lvl="2" indent="-285750">
              <a:buFont typeface="Arial" panose="020B0604020202020204" pitchFamily="34" charset="0"/>
              <a:buChar char="•"/>
            </a:pPr>
            <a:r>
              <a:rPr lang="en-US" sz="2000" dirty="0"/>
              <a:t>Now Hurricane?</a:t>
            </a:r>
          </a:p>
          <a:p>
            <a:pPr marL="1200150" lvl="2" indent="-285750">
              <a:buFont typeface="Arial" panose="020B0604020202020204" pitchFamily="34" charset="0"/>
              <a:buChar char="•"/>
            </a:pPr>
            <a:r>
              <a:rPr lang="en-US" sz="2000" dirty="0"/>
              <a:t>Others...</a:t>
            </a:r>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358814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593725" y="569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solidFill>
                <a:srgbClr val="000000"/>
              </a:solidFill>
              <a:cs typeface="Arial" pitchFamily="34" charset="0"/>
            </a:endParaRPr>
          </a:p>
        </p:txBody>
      </p:sp>
      <p:sp>
        <p:nvSpPr>
          <p:cNvPr id="12291" name="Text Box 3"/>
          <p:cNvSpPr txBox="1">
            <a:spLocks noChangeArrowheads="1"/>
          </p:cNvSpPr>
          <p:nvPr/>
        </p:nvSpPr>
        <p:spPr bwMode="auto">
          <a:xfrm>
            <a:off x="134752" y="1013362"/>
            <a:ext cx="609917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100" b="1" u="sng" dirty="0">
                <a:solidFill>
                  <a:srgbClr val="000000"/>
                </a:solidFill>
                <a:cs typeface="Arial" pitchFamily="34" charset="0"/>
              </a:rPr>
              <a:t>Example</a:t>
            </a:r>
            <a:r>
              <a:rPr lang="en-US" sz="2100" b="1" dirty="0">
                <a:solidFill>
                  <a:srgbClr val="000000"/>
                </a:solidFill>
                <a:cs typeface="Arial" pitchFamily="34" charset="0"/>
              </a:rPr>
              <a:t>:  Production Loss, Price Goes Down </a:t>
            </a:r>
          </a:p>
        </p:txBody>
      </p:sp>
      <p:sp>
        <p:nvSpPr>
          <p:cNvPr id="12292" name="Text Box 4"/>
          <p:cNvSpPr txBox="1">
            <a:spLocks noChangeArrowheads="1"/>
          </p:cNvSpPr>
          <p:nvPr/>
        </p:nvSpPr>
        <p:spPr bwMode="auto">
          <a:xfrm>
            <a:off x="331788" y="1801689"/>
            <a:ext cx="8286750" cy="1631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dirty="0">
                <a:solidFill>
                  <a:srgbClr val="FF0000"/>
                </a:solidFill>
                <a:cs typeface="Arial" pitchFamily="34" charset="0"/>
              </a:rPr>
              <a:t>Projected Price  </a:t>
            </a:r>
            <a:r>
              <a:rPr lang="en-US" sz="2000" dirty="0">
                <a:solidFill>
                  <a:srgbClr val="000000"/>
                </a:solidFill>
                <a:cs typeface="Arial" pitchFamily="34" charset="0"/>
              </a:rPr>
              <a:t>=  $0.75 </a:t>
            </a:r>
          </a:p>
          <a:p>
            <a:pPr eaLnBrk="1" fontAlgn="base" hangingPunct="1">
              <a:spcBef>
                <a:spcPct val="0"/>
              </a:spcBef>
              <a:spcAft>
                <a:spcPct val="0"/>
              </a:spcAft>
            </a:pPr>
            <a:r>
              <a:rPr lang="en-US" sz="2000" b="1" dirty="0">
                <a:solidFill>
                  <a:srgbClr val="FF0000"/>
                </a:solidFill>
                <a:cs typeface="Arial" pitchFamily="34" charset="0"/>
              </a:rPr>
              <a:t>Harvest Price</a:t>
            </a:r>
            <a:r>
              <a:rPr lang="en-US" sz="2000" dirty="0">
                <a:solidFill>
                  <a:srgbClr val="000000"/>
                </a:solidFill>
                <a:cs typeface="Arial" pitchFamily="34" charset="0"/>
              </a:rPr>
              <a:t>  =  $0.65 (lower than Projected Price)</a:t>
            </a:r>
          </a:p>
          <a:p>
            <a:pPr eaLnBrk="1" fontAlgn="base" hangingPunct="1">
              <a:spcBef>
                <a:spcPct val="0"/>
              </a:spcBef>
              <a:spcAft>
                <a:spcPct val="0"/>
              </a:spcAft>
            </a:pPr>
            <a:endParaRPr lang="en-US" sz="2000" dirty="0">
              <a:solidFill>
                <a:srgbClr val="000000"/>
              </a:solidFill>
              <a:cs typeface="Arial" pitchFamily="34" charset="0"/>
            </a:endParaRPr>
          </a:p>
          <a:p>
            <a:pPr eaLnBrk="1" fontAlgn="base" hangingPunct="1">
              <a:spcBef>
                <a:spcPct val="0"/>
              </a:spcBef>
              <a:spcAft>
                <a:spcPct val="0"/>
              </a:spcAft>
            </a:pPr>
            <a:r>
              <a:rPr lang="en-US" sz="2000" b="1" i="1" dirty="0">
                <a:solidFill>
                  <a:srgbClr val="FF0000"/>
                </a:solidFill>
                <a:cs typeface="Arial" pitchFamily="34" charset="0"/>
              </a:rPr>
              <a:t>Revenue Guarantee  </a:t>
            </a:r>
            <a:r>
              <a:rPr lang="en-US" sz="2000" b="1" i="1" dirty="0">
                <a:solidFill>
                  <a:srgbClr val="000000"/>
                </a:solidFill>
                <a:cs typeface="Arial" pitchFamily="34" charset="0"/>
              </a:rPr>
              <a:t>=  Production Guarantee x Higher of PP or HP</a:t>
            </a:r>
          </a:p>
          <a:p>
            <a:pPr eaLnBrk="1" fontAlgn="base" hangingPunct="1">
              <a:spcBef>
                <a:spcPct val="0"/>
              </a:spcBef>
              <a:spcAft>
                <a:spcPct val="0"/>
              </a:spcAft>
            </a:pPr>
            <a:r>
              <a:rPr lang="en-US" sz="2000" dirty="0">
                <a:solidFill>
                  <a:srgbClr val="000000"/>
                </a:solidFill>
                <a:cs typeface="Arial" pitchFamily="34" charset="0"/>
              </a:rPr>
              <a:t>Guarantee  =  700 </a:t>
            </a:r>
            <a:r>
              <a:rPr lang="en-US" sz="2000" dirty="0" err="1">
                <a:solidFill>
                  <a:srgbClr val="000000"/>
                </a:solidFill>
                <a:cs typeface="Arial" pitchFamily="34" charset="0"/>
              </a:rPr>
              <a:t>lbs</a:t>
            </a:r>
            <a:r>
              <a:rPr lang="en-US" sz="2000" dirty="0">
                <a:solidFill>
                  <a:srgbClr val="000000"/>
                </a:solidFill>
                <a:cs typeface="Arial" pitchFamily="34" charset="0"/>
              </a:rPr>
              <a:t>  x  70%  x  $0.75  =  $367.50</a:t>
            </a:r>
          </a:p>
        </p:txBody>
      </p:sp>
      <p:sp>
        <p:nvSpPr>
          <p:cNvPr id="12293" name="Text Box 5"/>
          <p:cNvSpPr txBox="1">
            <a:spLocks noChangeArrowheads="1"/>
          </p:cNvSpPr>
          <p:nvPr/>
        </p:nvSpPr>
        <p:spPr bwMode="auto">
          <a:xfrm>
            <a:off x="331788" y="3806041"/>
            <a:ext cx="8061325" cy="2138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900" dirty="0">
                <a:solidFill>
                  <a:srgbClr val="000000"/>
                </a:solidFill>
                <a:cs typeface="Arial" pitchFamily="34" charset="0"/>
              </a:rPr>
              <a:t>Actual Yield (</a:t>
            </a:r>
            <a:r>
              <a:rPr lang="en-US" sz="1900" b="1" dirty="0">
                <a:solidFill>
                  <a:srgbClr val="FF0000"/>
                </a:solidFill>
                <a:cs typeface="Arial" pitchFamily="34" charset="0"/>
              </a:rPr>
              <a:t>Production To Count</a:t>
            </a:r>
            <a:r>
              <a:rPr lang="en-US" sz="1900" dirty="0">
                <a:solidFill>
                  <a:srgbClr val="000000"/>
                </a:solidFill>
                <a:cs typeface="Arial" pitchFamily="34" charset="0"/>
              </a:rPr>
              <a:t>)  =  450 pounds (40 </a:t>
            </a:r>
            <a:r>
              <a:rPr lang="en-US" sz="1900" dirty="0" err="1">
                <a:solidFill>
                  <a:srgbClr val="000000"/>
                </a:solidFill>
                <a:cs typeface="Arial" pitchFamily="34" charset="0"/>
              </a:rPr>
              <a:t>lb</a:t>
            </a:r>
            <a:r>
              <a:rPr lang="en-US" sz="1900" dirty="0">
                <a:solidFill>
                  <a:srgbClr val="000000"/>
                </a:solidFill>
                <a:cs typeface="Arial" pitchFamily="34" charset="0"/>
              </a:rPr>
              <a:t> yield loss)</a:t>
            </a:r>
            <a:endParaRPr lang="en-US" sz="1900" dirty="0">
              <a:solidFill>
                <a:srgbClr val="FF0000"/>
              </a:solidFill>
              <a:cs typeface="Arial" pitchFamily="34" charset="0"/>
            </a:endParaRPr>
          </a:p>
          <a:p>
            <a:pPr eaLnBrk="1" fontAlgn="base" hangingPunct="1">
              <a:spcBef>
                <a:spcPct val="0"/>
              </a:spcBef>
              <a:spcAft>
                <a:spcPct val="0"/>
              </a:spcAft>
            </a:pPr>
            <a:endParaRPr lang="en-US" sz="1900" dirty="0">
              <a:solidFill>
                <a:srgbClr val="000000"/>
              </a:solidFill>
              <a:cs typeface="Arial" pitchFamily="34" charset="0"/>
            </a:endParaRPr>
          </a:p>
          <a:p>
            <a:pPr eaLnBrk="1" fontAlgn="base" hangingPunct="1">
              <a:spcBef>
                <a:spcPct val="0"/>
              </a:spcBef>
              <a:spcAft>
                <a:spcPct val="0"/>
              </a:spcAft>
            </a:pPr>
            <a:r>
              <a:rPr lang="en-US" sz="1900" b="1" i="1" dirty="0">
                <a:solidFill>
                  <a:srgbClr val="FF0000"/>
                </a:solidFill>
                <a:cs typeface="Arial" pitchFamily="34" charset="0"/>
              </a:rPr>
              <a:t>Calculated Revenue</a:t>
            </a:r>
            <a:r>
              <a:rPr lang="en-US" sz="1900" b="1" i="1" dirty="0">
                <a:solidFill>
                  <a:srgbClr val="000000"/>
                </a:solidFill>
                <a:cs typeface="Arial" pitchFamily="34" charset="0"/>
              </a:rPr>
              <a:t> (Crop Value)  =  Actual Yield  x  Harvest Price</a:t>
            </a:r>
          </a:p>
          <a:p>
            <a:pPr eaLnBrk="1" fontAlgn="base" hangingPunct="1">
              <a:spcBef>
                <a:spcPct val="0"/>
              </a:spcBef>
              <a:spcAft>
                <a:spcPct val="0"/>
              </a:spcAft>
            </a:pPr>
            <a:r>
              <a:rPr lang="en-US" sz="1900" dirty="0">
                <a:solidFill>
                  <a:srgbClr val="000000"/>
                </a:solidFill>
                <a:cs typeface="Arial" pitchFamily="34" charset="0"/>
              </a:rPr>
              <a:t>Calculated Revenue  =  450 pounds  x  $0.65  =  $292.50 per acre</a:t>
            </a:r>
          </a:p>
          <a:p>
            <a:pPr eaLnBrk="1" fontAlgn="base" hangingPunct="1">
              <a:spcBef>
                <a:spcPct val="0"/>
              </a:spcBef>
              <a:spcAft>
                <a:spcPct val="0"/>
              </a:spcAft>
            </a:pPr>
            <a:endParaRPr lang="en-US" sz="1900" dirty="0">
              <a:solidFill>
                <a:srgbClr val="000000"/>
              </a:solidFill>
              <a:cs typeface="Arial" pitchFamily="34" charset="0"/>
            </a:endParaRPr>
          </a:p>
          <a:p>
            <a:pPr eaLnBrk="1" fontAlgn="base" hangingPunct="1">
              <a:spcBef>
                <a:spcPct val="0"/>
              </a:spcBef>
              <a:spcAft>
                <a:spcPct val="0"/>
              </a:spcAft>
            </a:pPr>
            <a:r>
              <a:rPr lang="en-US" sz="1900" b="1" i="1" dirty="0">
                <a:solidFill>
                  <a:srgbClr val="FF0000"/>
                </a:solidFill>
                <a:cs typeface="Arial" pitchFamily="34" charset="0"/>
              </a:rPr>
              <a:t>Indemnity</a:t>
            </a:r>
            <a:r>
              <a:rPr lang="en-US" sz="1900" b="1" i="1" dirty="0">
                <a:solidFill>
                  <a:srgbClr val="000000"/>
                </a:solidFill>
                <a:cs typeface="Arial" pitchFamily="34" charset="0"/>
              </a:rPr>
              <a:t>  =  Revenue Guarantee - Calculated Revenue</a:t>
            </a:r>
          </a:p>
          <a:p>
            <a:pPr eaLnBrk="1" fontAlgn="base" hangingPunct="1">
              <a:spcBef>
                <a:spcPct val="0"/>
              </a:spcBef>
              <a:spcAft>
                <a:spcPct val="0"/>
              </a:spcAft>
            </a:pPr>
            <a:r>
              <a:rPr lang="en-US" sz="1900" dirty="0">
                <a:solidFill>
                  <a:srgbClr val="000000"/>
                </a:solidFill>
                <a:cs typeface="Arial" pitchFamily="34" charset="0"/>
              </a:rPr>
              <a:t>Indemnity  =  $367.50 - $292.50  =  $75 per acre</a:t>
            </a:r>
            <a:r>
              <a:rPr lang="en-US" dirty="0">
                <a:solidFill>
                  <a:srgbClr val="000000"/>
                </a:solidFill>
                <a:cs typeface="Arial" pitchFamily="34" charset="0"/>
              </a:rPr>
              <a:t>  </a:t>
            </a:r>
          </a:p>
        </p:txBody>
      </p:sp>
    </p:spTree>
    <p:extLst>
      <p:ext uri="{BB962C8B-B14F-4D97-AF65-F5344CB8AC3E}">
        <p14:creationId xmlns:p14="http://schemas.microsoft.com/office/powerpoint/2010/main" val="946202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593725" y="569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solidFill>
                <a:srgbClr val="000000"/>
              </a:solidFill>
              <a:cs typeface="Arial" pitchFamily="34" charset="0"/>
            </a:endParaRPr>
          </a:p>
        </p:txBody>
      </p:sp>
      <p:sp>
        <p:nvSpPr>
          <p:cNvPr id="13315" name="Text Box 5"/>
          <p:cNvSpPr txBox="1">
            <a:spLocks noChangeArrowheads="1"/>
          </p:cNvSpPr>
          <p:nvPr/>
        </p:nvSpPr>
        <p:spPr bwMode="auto">
          <a:xfrm>
            <a:off x="164666" y="1287092"/>
            <a:ext cx="653416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100" b="1" u="sng" dirty="0">
                <a:solidFill>
                  <a:srgbClr val="000000"/>
                </a:solidFill>
                <a:cs typeface="Arial" pitchFamily="34" charset="0"/>
              </a:rPr>
              <a:t>Example</a:t>
            </a:r>
            <a:r>
              <a:rPr lang="en-US" sz="2100" b="1" dirty="0">
                <a:solidFill>
                  <a:srgbClr val="000000"/>
                </a:solidFill>
                <a:cs typeface="Arial" pitchFamily="34" charset="0"/>
              </a:rPr>
              <a:t>:  No Production Loss, Price Goes Down </a:t>
            </a:r>
          </a:p>
        </p:txBody>
      </p:sp>
      <p:sp>
        <p:nvSpPr>
          <p:cNvPr id="13316" name="Text Box 6"/>
          <p:cNvSpPr txBox="1">
            <a:spLocks noChangeArrowheads="1"/>
          </p:cNvSpPr>
          <p:nvPr/>
        </p:nvSpPr>
        <p:spPr bwMode="auto">
          <a:xfrm>
            <a:off x="265113" y="2020331"/>
            <a:ext cx="8428037" cy="132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dirty="0">
                <a:solidFill>
                  <a:srgbClr val="FF0000"/>
                </a:solidFill>
                <a:cs typeface="Arial" pitchFamily="34" charset="0"/>
              </a:rPr>
              <a:t>Harvest Price</a:t>
            </a:r>
            <a:r>
              <a:rPr lang="en-US" sz="2000" dirty="0">
                <a:solidFill>
                  <a:srgbClr val="000000"/>
                </a:solidFill>
                <a:cs typeface="Arial" pitchFamily="34" charset="0"/>
              </a:rPr>
              <a:t>  =  $0.65 per pound </a:t>
            </a:r>
          </a:p>
          <a:p>
            <a:pPr eaLnBrk="1" fontAlgn="base" hangingPunct="1">
              <a:spcBef>
                <a:spcPct val="0"/>
              </a:spcBef>
              <a:spcAft>
                <a:spcPct val="0"/>
              </a:spcAft>
            </a:pPr>
            <a:endParaRPr lang="en-US" sz="2000" dirty="0">
              <a:solidFill>
                <a:srgbClr val="000000"/>
              </a:solidFill>
              <a:cs typeface="Arial" pitchFamily="34" charset="0"/>
            </a:endParaRPr>
          </a:p>
          <a:p>
            <a:pPr eaLnBrk="1" fontAlgn="base" hangingPunct="1">
              <a:spcBef>
                <a:spcPct val="0"/>
              </a:spcBef>
              <a:spcAft>
                <a:spcPct val="0"/>
              </a:spcAft>
            </a:pPr>
            <a:r>
              <a:rPr lang="en-US" sz="2000" b="1" i="1" dirty="0">
                <a:solidFill>
                  <a:srgbClr val="FF0000"/>
                </a:solidFill>
                <a:cs typeface="Arial" pitchFamily="34" charset="0"/>
              </a:rPr>
              <a:t>Revenue Guarantee  </a:t>
            </a:r>
            <a:r>
              <a:rPr lang="en-US" sz="2000" b="1" i="1" dirty="0">
                <a:solidFill>
                  <a:srgbClr val="000000"/>
                </a:solidFill>
                <a:cs typeface="Arial" pitchFamily="34" charset="0"/>
              </a:rPr>
              <a:t>=  Production Guarantee  x  Higher of PP or HP</a:t>
            </a:r>
          </a:p>
          <a:p>
            <a:pPr eaLnBrk="1" fontAlgn="base" hangingPunct="1">
              <a:spcBef>
                <a:spcPct val="0"/>
              </a:spcBef>
              <a:spcAft>
                <a:spcPct val="0"/>
              </a:spcAft>
            </a:pPr>
            <a:r>
              <a:rPr lang="en-US" sz="2000" dirty="0">
                <a:solidFill>
                  <a:srgbClr val="000000"/>
                </a:solidFill>
                <a:cs typeface="Arial" pitchFamily="34" charset="0"/>
              </a:rPr>
              <a:t>Guarantee  =  700 </a:t>
            </a:r>
            <a:r>
              <a:rPr lang="en-US" sz="2000" dirty="0" err="1">
                <a:solidFill>
                  <a:srgbClr val="000000"/>
                </a:solidFill>
                <a:cs typeface="Arial" pitchFamily="34" charset="0"/>
              </a:rPr>
              <a:t>lbs</a:t>
            </a:r>
            <a:r>
              <a:rPr lang="en-US" sz="2000" dirty="0">
                <a:solidFill>
                  <a:srgbClr val="000000"/>
                </a:solidFill>
                <a:cs typeface="Arial" pitchFamily="34" charset="0"/>
              </a:rPr>
              <a:t>  x  70%  x  75 cents  =  $367.50</a:t>
            </a:r>
          </a:p>
        </p:txBody>
      </p:sp>
      <p:sp>
        <p:nvSpPr>
          <p:cNvPr id="13317" name="Text Box 7"/>
          <p:cNvSpPr txBox="1">
            <a:spLocks noChangeArrowheads="1"/>
          </p:cNvSpPr>
          <p:nvPr/>
        </p:nvSpPr>
        <p:spPr bwMode="auto">
          <a:xfrm>
            <a:off x="265113" y="3689535"/>
            <a:ext cx="8062912" cy="2138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900" dirty="0">
                <a:solidFill>
                  <a:srgbClr val="000000"/>
                </a:solidFill>
                <a:cs typeface="Arial" pitchFamily="34" charset="0"/>
              </a:rPr>
              <a:t>Actual Yield (</a:t>
            </a:r>
            <a:r>
              <a:rPr lang="en-US" sz="1900" b="1" dirty="0">
                <a:solidFill>
                  <a:srgbClr val="FF0000"/>
                </a:solidFill>
                <a:cs typeface="Arial" pitchFamily="34" charset="0"/>
              </a:rPr>
              <a:t>Production To Count</a:t>
            </a:r>
            <a:r>
              <a:rPr lang="en-US" sz="1900" dirty="0">
                <a:solidFill>
                  <a:srgbClr val="000000"/>
                </a:solidFill>
                <a:cs typeface="Arial" pitchFamily="34" charset="0"/>
              </a:rPr>
              <a:t>)  =  700 pounds (no yield loss)</a:t>
            </a:r>
            <a:r>
              <a:rPr lang="en-US" sz="1900" dirty="0">
                <a:solidFill>
                  <a:srgbClr val="FF0000"/>
                </a:solidFill>
                <a:cs typeface="Arial" pitchFamily="34" charset="0"/>
              </a:rPr>
              <a:t>*</a:t>
            </a:r>
          </a:p>
          <a:p>
            <a:pPr eaLnBrk="1" fontAlgn="base" hangingPunct="1">
              <a:spcBef>
                <a:spcPct val="0"/>
              </a:spcBef>
              <a:spcAft>
                <a:spcPct val="0"/>
              </a:spcAft>
            </a:pPr>
            <a:endParaRPr lang="en-US" sz="1900" dirty="0">
              <a:solidFill>
                <a:srgbClr val="000000"/>
              </a:solidFill>
              <a:cs typeface="Arial" pitchFamily="34" charset="0"/>
            </a:endParaRPr>
          </a:p>
          <a:p>
            <a:pPr eaLnBrk="1" fontAlgn="base" hangingPunct="1">
              <a:spcBef>
                <a:spcPct val="0"/>
              </a:spcBef>
              <a:spcAft>
                <a:spcPct val="0"/>
              </a:spcAft>
            </a:pPr>
            <a:r>
              <a:rPr lang="en-US" sz="1900" b="1" i="1" dirty="0">
                <a:solidFill>
                  <a:srgbClr val="FF0000"/>
                </a:solidFill>
                <a:cs typeface="Arial" pitchFamily="34" charset="0"/>
              </a:rPr>
              <a:t>Calculated Revenue</a:t>
            </a:r>
            <a:r>
              <a:rPr lang="en-US" sz="1900" b="1" i="1" dirty="0">
                <a:solidFill>
                  <a:srgbClr val="000000"/>
                </a:solidFill>
                <a:cs typeface="Arial" pitchFamily="34" charset="0"/>
              </a:rPr>
              <a:t> (Crop Value)  =  Actual Yield  x  Harvest Price</a:t>
            </a:r>
          </a:p>
          <a:p>
            <a:pPr eaLnBrk="1" fontAlgn="base" hangingPunct="1">
              <a:spcBef>
                <a:spcPct val="0"/>
              </a:spcBef>
              <a:spcAft>
                <a:spcPct val="0"/>
              </a:spcAft>
            </a:pPr>
            <a:r>
              <a:rPr lang="en-US" sz="1900" dirty="0">
                <a:solidFill>
                  <a:srgbClr val="000000"/>
                </a:solidFill>
                <a:cs typeface="Arial" pitchFamily="34" charset="0"/>
              </a:rPr>
              <a:t>Calculated Revenue  =  700 pounds  x  65 cents  =  $455 per acre</a:t>
            </a:r>
          </a:p>
          <a:p>
            <a:pPr eaLnBrk="1" fontAlgn="base" hangingPunct="1">
              <a:spcBef>
                <a:spcPct val="0"/>
              </a:spcBef>
              <a:spcAft>
                <a:spcPct val="0"/>
              </a:spcAft>
            </a:pPr>
            <a:endParaRPr lang="en-US" sz="1900" dirty="0">
              <a:solidFill>
                <a:srgbClr val="000000"/>
              </a:solidFill>
              <a:cs typeface="Arial" pitchFamily="34" charset="0"/>
            </a:endParaRPr>
          </a:p>
          <a:p>
            <a:pPr eaLnBrk="1" fontAlgn="base" hangingPunct="1">
              <a:spcBef>
                <a:spcPct val="0"/>
              </a:spcBef>
              <a:spcAft>
                <a:spcPct val="0"/>
              </a:spcAft>
            </a:pPr>
            <a:r>
              <a:rPr lang="en-US" sz="1900" b="1" i="1" dirty="0">
                <a:solidFill>
                  <a:srgbClr val="FF0000"/>
                </a:solidFill>
                <a:cs typeface="Arial" pitchFamily="34" charset="0"/>
              </a:rPr>
              <a:t>Indemnity</a:t>
            </a:r>
            <a:r>
              <a:rPr lang="en-US" sz="1900" b="1" i="1" dirty="0">
                <a:solidFill>
                  <a:srgbClr val="000000"/>
                </a:solidFill>
                <a:cs typeface="Arial" pitchFamily="34" charset="0"/>
              </a:rPr>
              <a:t>  =  Revenue Guarantee - Calculated Revenue</a:t>
            </a:r>
          </a:p>
          <a:p>
            <a:pPr eaLnBrk="1" fontAlgn="base" hangingPunct="1">
              <a:spcBef>
                <a:spcPct val="0"/>
              </a:spcBef>
              <a:spcAft>
                <a:spcPct val="0"/>
              </a:spcAft>
            </a:pPr>
            <a:r>
              <a:rPr lang="en-US" sz="1900" dirty="0">
                <a:solidFill>
                  <a:srgbClr val="000000"/>
                </a:solidFill>
                <a:cs typeface="Arial" pitchFamily="34" charset="0"/>
              </a:rPr>
              <a:t>Indemnity  =  $367.50 - $325  =  $42.5 per acre</a:t>
            </a:r>
            <a:r>
              <a:rPr lang="en-US" dirty="0">
                <a:solidFill>
                  <a:srgbClr val="000000"/>
                </a:solidFill>
                <a:cs typeface="Arial" pitchFamily="34" charset="0"/>
              </a:rPr>
              <a:t>  </a:t>
            </a:r>
          </a:p>
        </p:txBody>
      </p:sp>
      <p:sp>
        <p:nvSpPr>
          <p:cNvPr id="13318" name="TextBox 5"/>
          <p:cNvSpPr txBox="1">
            <a:spLocks noChangeArrowheads="1"/>
          </p:cNvSpPr>
          <p:nvPr/>
        </p:nvSpPr>
        <p:spPr bwMode="auto">
          <a:xfrm>
            <a:off x="435769" y="6145212"/>
            <a:ext cx="83150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highlight>
                  <a:srgbClr val="FFFF00"/>
                </a:highlight>
              </a:rPr>
              <a:t>Payment did not trigger at 65 cents Harvest Price, would have to fall to 52 cents</a:t>
            </a:r>
          </a:p>
        </p:txBody>
      </p:sp>
    </p:spTree>
    <p:extLst>
      <p:ext uri="{BB962C8B-B14F-4D97-AF65-F5344CB8AC3E}">
        <p14:creationId xmlns:p14="http://schemas.microsoft.com/office/powerpoint/2010/main" val="2082729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593725" y="569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solidFill>
                <a:srgbClr val="000000"/>
              </a:solidFill>
              <a:cs typeface="Arial" pitchFamily="34" charset="0"/>
            </a:endParaRPr>
          </a:p>
        </p:txBody>
      </p:sp>
      <p:sp>
        <p:nvSpPr>
          <p:cNvPr id="14339" name="Text Box 5"/>
          <p:cNvSpPr txBox="1">
            <a:spLocks noChangeArrowheads="1"/>
          </p:cNvSpPr>
          <p:nvPr/>
        </p:nvSpPr>
        <p:spPr bwMode="auto">
          <a:xfrm>
            <a:off x="265113" y="992144"/>
            <a:ext cx="6083301"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100" b="1" u="sng" dirty="0">
                <a:solidFill>
                  <a:srgbClr val="000000"/>
                </a:solidFill>
                <a:cs typeface="Arial" pitchFamily="34" charset="0"/>
              </a:rPr>
              <a:t>Example</a:t>
            </a:r>
            <a:r>
              <a:rPr lang="en-US" sz="2100" b="1" dirty="0">
                <a:solidFill>
                  <a:srgbClr val="000000"/>
                </a:solidFill>
                <a:cs typeface="Arial" pitchFamily="34" charset="0"/>
              </a:rPr>
              <a:t>:  No Production Loss, Price Goes Up</a:t>
            </a:r>
          </a:p>
        </p:txBody>
      </p:sp>
      <p:sp>
        <p:nvSpPr>
          <p:cNvPr id="14340" name="Text Box 6"/>
          <p:cNvSpPr txBox="1">
            <a:spLocks noChangeArrowheads="1"/>
          </p:cNvSpPr>
          <p:nvPr/>
        </p:nvSpPr>
        <p:spPr bwMode="auto">
          <a:xfrm>
            <a:off x="265113" y="1652566"/>
            <a:ext cx="8539162" cy="132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dirty="0">
                <a:solidFill>
                  <a:srgbClr val="FF0000"/>
                </a:solidFill>
                <a:cs typeface="Arial" pitchFamily="34" charset="0"/>
              </a:rPr>
              <a:t>Harvest Price</a:t>
            </a:r>
            <a:r>
              <a:rPr lang="en-US" sz="2000" dirty="0">
                <a:solidFill>
                  <a:srgbClr val="000000"/>
                </a:solidFill>
                <a:cs typeface="Arial" pitchFamily="34" charset="0"/>
              </a:rPr>
              <a:t>  =  $1.00 per pound (less than Base Price)</a:t>
            </a:r>
          </a:p>
          <a:p>
            <a:pPr eaLnBrk="1" fontAlgn="base" hangingPunct="1">
              <a:spcBef>
                <a:spcPct val="0"/>
              </a:spcBef>
              <a:spcAft>
                <a:spcPct val="0"/>
              </a:spcAft>
            </a:pPr>
            <a:endParaRPr lang="en-US" sz="2000" dirty="0">
              <a:solidFill>
                <a:srgbClr val="000000"/>
              </a:solidFill>
              <a:cs typeface="Arial" pitchFamily="34" charset="0"/>
            </a:endParaRPr>
          </a:p>
          <a:p>
            <a:pPr eaLnBrk="1" fontAlgn="base" hangingPunct="1">
              <a:spcBef>
                <a:spcPct val="0"/>
              </a:spcBef>
              <a:spcAft>
                <a:spcPct val="0"/>
              </a:spcAft>
            </a:pPr>
            <a:r>
              <a:rPr lang="en-US" sz="2000" b="1" i="1" dirty="0">
                <a:solidFill>
                  <a:srgbClr val="FF0000"/>
                </a:solidFill>
                <a:cs typeface="Arial" pitchFamily="34" charset="0"/>
              </a:rPr>
              <a:t>Revenue Guarantee  </a:t>
            </a:r>
            <a:r>
              <a:rPr lang="en-US" sz="2000" b="1" i="1" dirty="0">
                <a:solidFill>
                  <a:srgbClr val="000000"/>
                </a:solidFill>
                <a:cs typeface="Arial" pitchFamily="34" charset="0"/>
              </a:rPr>
              <a:t>=  Production Guarantee  x  Higher of PP or HP</a:t>
            </a:r>
          </a:p>
          <a:p>
            <a:pPr eaLnBrk="1" fontAlgn="base" hangingPunct="1">
              <a:spcBef>
                <a:spcPct val="0"/>
              </a:spcBef>
              <a:spcAft>
                <a:spcPct val="0"/>
              </a:spcAft>
            </a:pPr>
            <a:r>
              <a:rPr lang="en-US" sz="2000" dirty="0">
                <a:solidFill>
                  <a:srgbClr val="000000"/>
                </a:solidFill>
                <a:cs typeface="Arial" pitchFamily="34" charset="0"/>
              </a:rPr>
              <a:t>Guarantee  =  700 </a:t>
            </a:r>
            <a:r>
              <a:rPr lang="en-US" sz="2000" dirty="0" err="1">
                <a:solidFill>
                  <a:srgbClr val="000000"/>
                </a:solidFill>
                <a:cs typeface="Arial" pitchFamily="34" charset="0"/>
              </a:rPr>
              <a:t>lbs</a:t>
            </a:r>
            <a:r>
              <a:rPr lang="en-US" sz="2000" dirty="0">
                <a:solidFill>
                  <a:srgbClr val="000000"/>
                </a:solidFill>
                <a:cs typeface="Arial" pitchFamily="34" charset="0"/>
              </a:rPr>
              <a:t>  x  70%  x  $1.00  =  $700</a:t>
            </a:r>
          </a:p>
        </p:txBody>
      </p:sp>
      <p:sp>
        <p:nvSpPr>
          <p:cNvPr id="14341" name="Text Box 7"/>
          <p:cNvSpPr txBox="1">
            <a:spLocks noChangeArrowheads="1"/>
          </p:cNvSpPr>
          <p:nvPr/>
        </p:nvSpPr>
        <p:spPr bwMode="auto">
          <a:xfrm>
            <a:off x="265113" y="3429000"/>
            <a:ext cx="7790915" cy="21390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900" dirty="0">
                <a:solidFill>
                  <a:srgbClr val="000000"/>
                </a:solidFill>
                <a:cs typeface="Arial" pitchFamily="34" charset="0"/>
              </a:rPr>
              <a:t>Actual Yield (</a:t>
            </a:r>
            <a:r>
              <a:rPr lang="en-US" sz="1900" b="1" dirty="0">
                <a:solidFill>
                  <a:srgbClr val="FF0000"/>
                </a:solidFill>
                <a:cs typeface="Arial" pitchFamily="34" charset="0"/>
              </a:rPr>
              <a:t>Production To Count</a:t>
            </a:r>
            <a:r>
              <a:rPr lang="en-US" sz="1900" dirty="0">
                <a:solidFill>
                  <a:srgbClr val="000000"/>
                </a:solidFill>
                <a:cs typeface="Arial" pitchFamily="34" charset="0"/>
              </a:rPr>
              <a:t>)  =  700 pounds (no yield loss)</a:t>
            </a:r>
            <a:r>
              <a:rPr lang="en-US" sz="1900" dirty="0">
                <a:solidFill>
                  <a:srgbClr val="FF0000"/>
                </a:solidFill>
                <a:cs typeface="Arial" pitchFamily="34" charset="0"/>
              </a:rPr>
              <a:t>*</a:t>
            </a:r>
          </a:p>
          <a:p>
            <a:pPr eaLnBrk="1" fontAlgn="base" hangingPunct="1">
              <a:spcBef>
                <a:spcPct val="0"/>
              </a:spcBef>
              <a:spcAft>
                <a:spcPct val="0"/>
              </a:spcAft>
            </a:pPr>
            <a:endParaRPr lang="en-US" sz="1900" dirty="0">
              <a:solidFill>
                <a:srgbClr val="000000"/>
              </a:solidFill>
              <a:cs typeface="Arial" pitchFamily="34" charset="0"/>
            </a:endParaRPr>
          </a:p>
          <a:p>
            <a:pPr eaLnBrk="1" fontAlgn="base" hangingPunct="1">
              <a:spcBef>
                <a:spcPct val="0"/>
              </a:spcBef>
              <a:spcAft>
                <a:spcPct val="0"/>
              </a:spcAft>
            </a:pPr>
            <a:r>
              <a:rPr lang="en-US" sz="1900" b="1" i="1" dirty="0">
                <a:solidFill>
                  <a:srgbClr val="FF0000"/>
                </a:solidFill>
                <a:cs typeface="Arial" pitchFamily="34" charset="0"/>
              </a:rPr>
              <a:t>Calculated Revenue</a:t>
            </a:r>
            <a:r>
              <a:rPr lang="en-US" sz="1900" b="1" i="1" dirty="0">
                <a:solidFill>
                  <a:srgbClr val="000000"/>
                </a:solidFill>
                <a:cs typeface="Arial" pitchFamily="34" charset="0"/>
              </a:rPr>
              <a:t> (Crop Value)  =  Actual Yield  x  Harvest Price</a:t>
            </a:r>
          </a:p>
          <a:p>
            <a:pPr eaLnBrk="1" fontAlgn="base" hangingPunct="1">
              <a:spcBef>
                <a:spcPct val="0"/>
              </a:spcBef>
              <a:spcAft>
                <a:spcPct val="0"/>
              </a:spcAft>
            </a:pPr>
            <a:r>
              <a:rPr lang="en-US" sz="1900" dirty="0">
                <a:solidFill>
                  <a:srgbClr val="000000"/>
                </a:solidFill>
                <a:cs typeface="Arial" pitchFamily="34" charset="0"/>
              </a:rPr>
              <a:t>Calculated Revenue  =  700 pounds  x  $1.00 cents  =  $700 per acre</a:t>
            </a:r>
          </a:p>
          <a:p>
            <a:pPr eaLnBrk="1" fontAlgn="base" hangingPunct="1">
              <a:spcBef>
                <a:spcPct val="0"/>
              </a:spcBef>
              <a:spcAft>
                <a:spcPct val="0"/>
              </a:spcAft>
            </a:pPr>
            <a:endParaRPr lang="en-US" sz="1900" dirty="0">
              <a:solidFill>
                <a:srgbClr val="000000"/>
              </a:solidFill>
              <a:cs typeface="Arial" pitchFamily="34" charset="0"/>
            </a:endParaRPr>
          </a:p>
          <a:p>
            <a:pPr eaLnBrk="1" fontAlgn="base" hangingPunct="1">
              <a:spcBef>
                <a:spcPct val="0"/>
              </a:spcBef>
              <a:spcAft>
                <a:spcPct val="0"/>
              </a:spcAft>
            </a:pPr>
            <a:r>
              <a:rPr lang="en-US" sz="1900" b="1" i="1" dirty="0">
                <a:solidFill>
                  <a:srgbClr val="FF0000"/>
                </a:solidFill>
                <a:cs typeface="Arial" pitchFamily="34" charset="0"/>
              </a:rPr>
              <a:t>Indemnity</a:t>
            </a:r>
            <a:r>
              <a:rPr lang="en-US" sz="1900" b="1" i="1" dirty="0">
                <a:solidFill>
                  <a:srgbClr val="000000"/>
                </a:solidFill>
                <a:cs typeface="Arial" pitchFamily="34" charset="0"/>
              </a:rPr>
              <a:t>  =  Revenue Guarantee - Calculated Revenue</a:t>
            </a:r>
          </a:p>
          <a:p>
            <a:pPr eaLnBrk="1" fontAlgn="base" hangingPunct="1">
              <a:spcBef>
                <a:spcPct val="0"/>
              </a:spcBef>
              <a:spcAft>
                <a:spcPct val="0"/>
              </a:spcAft>
            </a:pPr>
            <a:r>
              <a:rPr lang="en-US" sz="1900" dirty="0">
                <a:solidFill>
                  <a:srgbClr val="000000"/>
                </a:solidFill>
                <a:cs typeface="Arial" pitchFamily="34" charset="0"/>
              </a:rPr>
              <a:t>Indemnity  =  $700 - $700  =  $0 per acre</a:t>
            </a:r>
            <a:r>
              <a:rPr lang="en-US" dirty="0">
                <a:solidFill>
                  <a:srgbClr val="000000"/>
                </a:solidFill>
                <a:cs typeface="Arial" pitchFamily="34" charset="0"/>
              </a:rPr>
              <a:t>  </a:t>
            </a:r>
          </a:p>
        </p:txBody>
      </p:sp>
      <p:sp>
        <p:nvSpPr>
          <p:cNvPr id="22534" name="Text Box 9"/>
          <p:cNvSpPr txBox="1">
            <a:spLocks noChangeArrowheads="1"/>
          </p:cNvSpPr>
          <p:nvPr/>
        </p:nvSpPr>
        <p:spPr bwMode="auto">
          <a:xfrm>
            <a:off x="265113" y="5822950"/>
            <a:ext cx="78470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fontAlgn="base" hangingPunct="1">
              <a:spcBef>
                <a:spcPct val="0"/>
              </a:spcBef>
              <a:spcAft>
                <a:spcPct val="0"/>
              </a:spcAft>
              <a:buFont typeface="Arial" charset="0"/>
              <a:buChar char="•"/>
              <a:defRPr/>
            </a:pPr>
            <a:r>
              <a:rPr lang="en-US" b="1" i="1" dirty="0">
                <a:solidFill>
                  <a:srgbClr val="FF0000"/>
                </a:solidFill>
              </a:rPr>
              <a:t>No production loss and no payment due to higher harvest price on </a:t>
            </a:r>
          </a:p>
          <a:p>
            <a:pPr eaLnBrk="1" fontAlgn="base" hangingPunct="1">
              <a:spcBef>
                <a:spcPct val="0"/>
              </a:spcBef>
              <a:spcAft>
                <a:spcPct val="0"/>
              </a:spcAft>
              <a:defRPr/>
            </a:pPr>
            <a:r>
              <a:rPr lang="en-US" b="1" i="1" dirty="0">
                <a:solidFill>
                  <a:srgbClr val="FF0000"/>
                </a:solidFill>
              </a:rPr>
              <a:t>	Production to Count</a:t>
            </a:r>
            <a:endParaRPr lang="en-US" dirty="0">
              <a:solidFill>
                <a:srgbClr val="000000"/>
              </a:solidFill>
            </a:endParaRPr>
          </a:p>
        </p:txBody>
      </p:sp>
    </p:spTree>
    <p:extLst>
      <p:ext uri="{BB962C8B-B14F-4D97-AF65-F5344CB8AC3E}">
        <p14:creationId xmlns:p14="http://schemas.microsoft.com/office/powerpoint/2010/main" val="406515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395266" name="Rectangle 2"/>
          <p:cNvSpPr>
            <a:spLocks noGrp="1" noChangeArrowheads="1"/>
          </p:cNvSpPr>
          <p:nvPr>
            <p:ph type="title"/>
          </p:nvPr>
        </p:nvSpPr>
        <p:spPr/>
        <p:txBody>
          <a:bodyPr>
            <a:normAutofit fontScale="90000"/>
          </a:bodyPr>
          <a:lstStyle/>
          <a:p>
            <a:r>
              <a:rPr lang="en-US"/>
              <a:t>How to Make Crop Insurance Work for You</a:t>
            </a:r>
          </a:p>
        </p:txBody>
      </p:sp>
      <p:sp>
        <p:nvSpPr>
          <p:cNvPr id="395267" name="Rectangle 3"/>
          <p:cNvSpPr>
            <a:spLocks noGrp="1" noChangeArrowheads="1"/>
          </p:cNvSpPr>
          <p:nvPr>
            <p:ph type="body" idx="1"/>
          </p:nvPr>
        </p:nvSpPr>
        <p:spPr/>
        <p:txBody>
          <a:bodyPr>
            <a:normAutofit/>
          </a:bodyPr>
          <a:lstStyle/>
          <a:p>
            <a:pPr marL="457200" indent="-457200">
              <a:lnSpc>
                <a:spcPct val="90000"/>
              </a:lnSpc>
              <a:buFont typeface="Arial" panose="020B0604020202020204" pitchFamily="34" charset="0"/>
              <a:buChar char="•"/>
            </a:pPr>
            <a:r>
              <a:rPr lang="en-US" sz="2800" dirty="0"/>
              <a:t>Get off  CAT- the first level of buy up gives you optional units, replant payments, 45% more coverage, maintains Emergency Loan eligibility, etc., for very little cost per acre </a:t>
            </a:r>
          </a:p>
          <a:p>
            <a:pPr marL="457200" indent="-457200">
              <a:lnSpc>
                <a:spcPct val="90000"/>
              </a:lnSpc>
              <a:buFont typeface="Arial" panose="020B0604020202020204" pitchFamily="34" charset="0"/>
              <a:buChar char="•"/>
            </a:pPr>
            <a:r>
              <a:rPr lang="en-US" sz="2800" dirty="0"/>
              <a:t>You MUST prove your yield</a:t>
            </a:r>
          </a:p>
          <a:p>
            <a:pPr marL="457200" indent="-457200">
              <a:lnSpc>
                <a:spcPct val="90000"/>
              </a:lnSpc>
              <a:buFont typeface="Arial" panose="020B0604020202020204" pitchFamily="34" charset="0"/>
              <a:buChar char="•"/>
            </a:pPr>
            <a:r>
              <a:rPr lang="en-US" sz="2800" dirty="0"/>
              <a:t>The 65-70% level provides the maximum dollar subsidy compared to your cost and is generally the best buy-all things considered.</a:t>
            </a:r>
          </a:p>
          <a:p>
            <a:pPr marL="457200" indent="-457200">
              <a:lnSpc>
                <a:spcPct val="90000"/>
              </a:lnSpc>
              <a:buFont typeface="Arial" panose="020B0604020202020204" pitchFamily="34" charset="0"/>
              <a:buChar char="•"/>
            </a:pPr>
            <a:r>
              <a:rPr lang="en-US" sz="2800" dirty="0"/>
              <a:t>The revenue-type products are attractive when prices are volatile.</a:t>
            </a:r>
          </a:p>
        </p:txBody>
      </p:sp>
    </p:spTree>
    <p:extLst>
      <p:ext uri="{BB962C8B-B14F-4D97-AF65-F5344CB8AC3E}">
        <p14:creationId xmlns:p14="http://schemas.microsoft.com/office/powerpoint/2010/main" val="4165714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452348" y="819150"/>
            <a:ext cx="8229690" cy="609600"/>
          </a:xfrm>
        </p:spPr>
        <p:txBody>
          <a:bodyPr/>
          <a:lstStyle/>
          <a:p>
            <a:pPr algn="ctr" eaLnBrk="1" hangingPunct="1"/>
            <a:r>
              <a:rPr lang="en-US" altLang="en-US" b="1" dirty="0"/>
              <a:t>Crop Insurance Prices</a:t>
            </a:r>
          </a:p>
        </p:txBody>
      </p:sp>
      <p:graphicFrame>
        <p:nvGraphicFramePr>
          <p:cNvPr id="2" name="Table 1"/>
          <p:cNvGraphicFramePr>
            <a:graphicFrameLocks noGrp="1"/>
          </p:cNvGraphicFramePr>
          <p:nvPr>
            <p:extLst>
              <p:ext uri="{D42A27DB-BD31-4B8C-83A1-F6EECF244321}">
                <p14:modId xmlns:p14="http://schemas.microsoft.com/office/powerpoint/2010/main" val="2536601953"/>
              </p:ext>
            </p:extLst>
          </p:nvPr>
        </p:nvGraphicFramePr>
        <p:xfrm>
          <a:off x="153148" y="1531240"/>
          <a:ext cx="8828090" cy="4251324"/>
        </p:xfrm>
        <a:graphic>
          <a:graphicData uri="http://schemas.openxmlformats.org/drawingml/2006/table">
            <a:tbl>
              <a:tblPr/>
              <a:tblGrid>
                <a:gridCol w="2276475">
                  <a:extLst>
                    <a:ext uri="{9D8B030D-6E8A-4147-A177-3AD203B41FA5}">
                      <a16:colId xmlns:a16="http://schemas.microsoft.com/office/drawing/2014/main" val="20000"/>
                    </a:ext>
                  </a:extLst>
                </a:gridCol>
                <a:gridCol w="1082676">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57288">
                  <a:extLst>
                    <a:ext uri="{9D8B030D-6E8A-4147-A177-3AD203B41FA5}">
                      <a16:colId xmlns:a16="http://schemas.microsoft.com/office/drawing/2014/main" val="20003"/>
                    </a:ext>
                  </a:extLst>
                </a:gridCol>
                <a:gridCol w="1047750">
                  <a:extLst>
                    <a:ext uri="{9D8B030D-6E8A-4147-A177-3AD203B41FA5}">
                      <a16:colId xmlns:a16="http://schemas.microsoft.com/office/drawing/2014/main" val="20004"/>
                    </a:ext>
                  </a:extLst>
                </a:gridCol>
                <a:gridCol w="1038225">
                  <a:extLst>
                    <a:ext uri="{9D8B030D-6E8A-4147-A177-3AD203B41FA5}">
                      <a16:colId xmlns:a16="http://schemas.microsoft.com/office/drawing/2014/main" val="859962245"/>
                    </a:ext>
                  </a:extLst>
                </a:gridCol>
                <a:gridCol w="1082676">
                  <a:extLst>
                    <a:ext uri="{9D8B030D-6E8A-4147-A177-3AD203B41FA5}">
                      <a16:colId xmlns:a16="http://schemas.microsoft.com/office/drawing/2014/main" val="2990196734"/>
                    </a:ext>
                  </a:extLst>
                </a:gridCol>
              </a:tblGrid>
              <a:tr h="607332">
                <a:tc>
                  <a:txBody>
                    <a:bodyPr/>
                    <a:lstStyle/>
                    <a:p>
                      <a:pPr algn="l" fontAlgn="b"/>
                      <a:r>
                        <a:rPr lang="en-US" sz="2400" b="1" i="0" u="none" strike="noStrike" dirty="0">
                          <a:solidFill>
                            <a:srgbClr val="000000"/>
                          </a:solidFill>
                          <a:effectLst/>
                          <a:latin typeface="Calibri" panose="020F0502020204030204" pitchFamily="34" charset="0"/>
                        </a:rPr>
                        <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2015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2016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2017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2018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2019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7030A0"/>
                          </a:solidFill>
                          <a:effectLst/>
                          <a:latin typeface="Calibri" panose="020F0502020204030204" pitchFamily="34" charset="0"/>
                        </a:rPr>
                        <a:t>2020*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7332">
                <a:tc>
                  <a:txBody>
                    <a:bodyPr/>
                    <a:lstStyle/>
                    <a:p>
                      <a:pPr algn="l" fontAlgn="b"/>
                      <a:r>
                        <a:rPr lang="en-US" sz="2800" b="1" i="0" u="none" strike="noStrike" dirty="0">
                          <a:solidFill>
                            <a:srgbClr val="000000"/>
                          </a:solidFill>
                          <a:effectLst/>
                          <a:latin typeface="Calibri" panose="020F0502020204030204" pitchFamily="34" charset="0"/>
                        </a:rPr>
                        <a:t>Corn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000000"/>
                          </a:solidFill>
                          <a:effectLst/>
                          <a:latin typeface="Calibri" panose="020F0502020204030204" pitchFamily="34" charset="0"/>
                        </a:rPr>
                        <a:t>$3.68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000000"/>
                          </a:solidFill>
                          <a:effectLst/>
                          <a:latin typeface="Calibri" panose="020F0502020204030204" pitchFamily="34" charset="0"/>
                        </a:rPr>
                        <a:t>$3.81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000000"/>
                          </a:solidFill>
                          <a:effectLst/>
                          <a:latin typeface="Calibri" panose="020F0502020204030204" pitchFamily="34" charset="0"/>
                        </a:rPr>
                        <a:t>$3.87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chemeClr val="tx1"/>
                          </a:solidFill>
                          <a:effectLst/>
                          <a:latin typeface="Calibri" panose="020F0502020204030204" pitchFamily="34" charset="0"/>
                        </a:rPr>
                        <a:t>$3.82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chemeClr val="tx1"/>
                          </a:solidFill>
                          <a:effectLst/>
                          <a:latin typeface="Calibri" panose="020F0502020204030204" pitchFamily="34" charset="0"/>
                        </a:rPr>
                        <a:t>$3.97</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7030A0"/>
                          </a:solidFill>
                          <a:effectLst/>
                          <a:latin typeface="Calibri" panose="020F0502020204030204" pitchFamily="34" charset="0"/>
                        </a:rPr>
                        <a:t>$3.93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607332">
                <a:tc>
                  <a:txBody>
                    <a:bodyPr/>
                    <a:lstStyle/>
                    <a:p>
                      <a:pPr algn="l" fontAlgn="b"/>
                      <a:r>
                        <a:rPr lang="en-US" sz="2800" b="1" i="0" u="none" strike="noStrike" dirty="0">
                          <a:solidFill>
                            <a:srgbClr val="000000"/>
                          </a:solidFill>
                          <a:effectLst/>
                          <a:latin typeface="Calibri" panose="020F0502020204030204" pitchFamily="34" charset="0"/>
                        </a:rPr>
                        <a:t>Cotton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$0.63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$0.62</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$0.73</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$0.75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$0.74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7030A0"/>
                          </a:solidFill>
                          <a:effectLst/>
                          <a:latin typeface="Calibri" panose="020F0502020204030204" pitchFamily="34" charset="0"/>
                        </a:rPr>
                        <a:t>$0.70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7332">
                <a:tc>
                  <a:txBody>
                    <a:bodyPr/>
                    <a:lstStyle/>
                    <a:p>
                      <a:pPr algn="l" fontAlgn="b"/>
                      <a:r>
                        <a:rPr lang="en-US" sz="2800" b="1" i="0" u="none" strike="noStrike" dirty="0">
                          <a:solidFill>
                            <a:srgbClr val="000000"/>
                          </a:solidFill>
                          <a:effectLst/>
                          <a:latin typeface="Calibri" panose="020F0502020204030204" pitchFamily="34" charset="0"/>
                        </a:rPr>
                        <a:t>Grain Sorghum</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000000"/>
                          </a:solidFill>
                          <a:effectLst/>
                          <a:latin typeface="Calibri" panose="020F0502020204030204" pitchFamily="34" charset="0"/>
                        </a:rPr>
                        <a:t>$3.64</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000000"/>
                          </a:solidFill>
                          <a:effectLst/>
                          <a:latin typeface="Calibri" panose="020F0502020204030204" pitchFamily="34" charset="0"/>
                        </a:rPr>
                        <a:t>$3.75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000000"/>
                          </a:solidFill>
                          <a:effectLst/>
                          <a:latin typeface="Calibri" panose="020F0502020204030204" pitchFamily="34" charset="0"/>
                        </a:rPr>
                        <a:t>$3.81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chemeClr val="tx1"/>
                          </a:solidFill>
                          <a:effectLst/>
                          <a:latin typeface="Calibri" panose="020F0502020204030204" pitchFamily="34" charset="0"/>
                        </a:rPr>
                        <a:t>$3.78</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chemeClr val="tx1"/>
                          </a:solidFill>
                          <a:effectLst/>
                          <a:latin typeface="Calibri" panose="020F0502020204030204" pitchFamily="34" charset="0"/>
                        </a:rPr>
                        <a:t>$3.95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7030A0"/>
                          </a:solidFill>
                          <a:effectLst/>
                          <a:latin typeface="Calibri" panose="020F0502020204030204" pitchFamily="34" charset="0"/>
                        </a:rPr>
                        <a:t>$3.76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3"/>
                  </a:ext>
                </a:extLst>
              </a:tr>
              <a:tr h="607332">
                <a:tc>
                  <a:txBody>
                    <a:bodyPr/>
                    <a:lstStyle/>
                    <a:p>
                      <a:pPr algn="l" fontAlgn="b"/>
                      <a:r>
                        <a:rPr lang="en-US" sz="2800" b="1" i="0" u="none" strike="noStrike" dirty="0">
                          <a:solidFill>
                            <a:srgbClr val="000000"/>
                          </a:solidFill>
                          <a:effectLst/>
                          <a:latin typeface="Calibri" panose="020F0502020204030204" pitchFamily="34" charset="0"/>
                        </a:rPr>
                        <a:t>Peanut, RU</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$416.20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$407.80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$395.40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$392.20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$416.80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7030A0"/>
                          </a:solidFill>
                          <a:effectLst/>
                          <a:latin typeface="Calibri" panose="020F0502020204030204" pitchFamily="34" charset="0"/>
                        </a:rPr>
                        <a:t>$398.20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7332">
                <a:tc>
                  <a:txBody>
                    <a:bodyPr/>
                    <a:lstStyle/>
                    <a:p>
                      <a:pPr algn="l" fontAlgn="b"/>
                      <a:r>
                        <a:rPr lang="en-US" sz="2800" b="1" i="0" u="none" strike="noStrike" dirty="0">
                          <a:solidFill>
                            <a:srgbClr val="000000"/>
                          </a:solidFill>
                          <a:effectLst/>
                          <a:latin typeface="Calibri" panose="020F0502020204030204" pitchFamily="34" charset="0"/>
                        </a:rPr>
                        <a:t>Peanut, VA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a:solidFill>
                            <a:srgbClr val="000000"/>
                          </a:solidFill>
                          <a:effectLst/>
                          <a:latin typeface="Calibri" panose="020F0502020204030204" pitchFamily="34" charset="0"/>
                        </a:rPr>
                        <a:t>$482.80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000000"/>
                          </a:solidFill>
                          <a:effectLst/>
                          <a:latin typeface="Calibri" panose="020F0502020204030204" pitchFamily="34" charset="0"/>
                        </a:rPr>
                        <a:t>$493.40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000000"/>
                          </a:solidFill>
                          <a:effectLst/>
                          <a:latin typeface="Calibri" panose="020F0502020204030204" pitchFamily="34" charset="0"/>
                        </a:rPr>
                        <a:t>$438.80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chemeClr val="tx1"/>
                          </a:solidFill>
                          <a:effectLst/>
                          <a:latin typeface="Calibri" panose="020F0502020204030204" pitchFamily="34" charset="0"/>
                        </a:rPr>
                        <a:t>$443.00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chemeClr val="tx1"/>
                          </a:solidFill>
                          <a:effectLst/>
                          <a:latin typeface="Calibri" panose="020F0502020204030204" pitchFamily="34" charset="0"/>
                        </a:rPr>
                        <a:t>$441.80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2400" b="1" i="0" u="none" strike="noStrike" dirty="0">
                          <a:solidFill>
                            <a:srgbClr val="7030A0"/>
                          </a:solidFill>
                          <a:effectLst/>
                          <a:latin typeface="Calibri" panose="020F0502020204030204" pitchFamily="34" charset="0"/>
                        </a:rPr>
                        <a:t>$434.00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5"/>
                  </a:ext>
                </a:extLst>
              </a:tr>
              <a:tr h="607332">
                <a:tc>
                  <a:txBody>
                    <a:bodyPr/>
                    <a:lstStyle/>
                    <a:p>
                      <a:pPr algn="l" fontAlgn="b"/>
                      <a:r>
                        <a:rPr lang="en-US" sz="2800" b="1" i="0" u="none" strike="noStrike">
                          <a:solidFill>
                            <a:srgbClr val="000000"/>
                          </a:solidFill>
                          <a:effectLst/>
                          <a:latin typeface="Calibri" panose="020F0502020204030204" pitchFamily="34" charset="0"/>
                        </a:rPr>
                        <a:t>Soybean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$8.66</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$8.91</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Calibri" panose="020F0502020204030204" pitchFamily="34" charset="0"/>
                        </a:rPr>
                        <a:t>$10.25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$10.09</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Calibri" panose="020F0502020204030204" pitchFamily="34" charset="0"/>
                        </a:rPr>
                        <a:t>$9.65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7030A0"/>
                          </a:solidFill>
                          <a:effectLst/>
                          <a:latin typeface="Calibri" panose="020F0502020204030204" pitchFamily="34" charset="0"/>
                        </a:rPr>
                        <a:t>$9.40</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2"/>
          <p:cNvSpPr txBox="1"/>
          <p:nvPr/>
        </p:nvSpPr>
        <p:spPr>
          <a:xfrm>
            <a:off x="628649" y="6368309"/>
            <a:ext cx="8156943" cy="369332"/>
          </a:xfrm>
          <a:prstGeom prst="rect">
            <a:avLst/>
          </a:prstGeom>
          <a:noFill/>
        </p:spPr>
        <p:txBody>
          <a:bodyPr wrap="square" rtlCol="0">
            <a:spAutoFit/>
          </a:bodyPr>
          <a:lstStyle/>
          <a:p>
            <a:r>
              <a:rPr lang="en-US" b="1" dirty="0">
                <a:latin typeface="+mj-lt"/>
              </a:rPr>
              <a:t>Source: USDA RMA Price Discovery (February 28 Closing Date)  2/6/20</a:t>
            </a:r>
          </a:p>
        </p:txBody>
      </p:sp>
      <p:graphicFrame>
        <p:nvGraphicFramePr>
          <p:cNvPr id="4" name="Table 3">
            <a:extLst>
              <a:ext uri="{FF2B5EF4-FFF2-40B4-BE49-F238E27FC236}">
                <a16:creationId xmlns:a16="http://schemas.microsoft.com/office/drawing/2014/main" id="{D77AB8BF-832F-4F33-BCED-B2A3AFE22A16}"/>
              </a:ext>
            </a:extLst>
          </p:cNvPr>
          <p:cNvGraphicFramePr>
            <a:graphicFrameLocks noGrp="1"/>
          </p:cNvGraphicFramePr>
          <p:nvPr/>
        </p:nvGraphicFramePr>
        <p:xfrm>
          <a:off x="4248150" y="2886075"/>
          <a:ext cx="647700" cy="1085850"/>
        </p:xfrm>
        <a:graphic>
          <a:graphicData uri="http://schemas.openxmlformats.org/drawingml/2006/table">
            <a:tbl>
              <a:tblPr>
                <a:tableStyleId>{5C22544A-7EE6-4342-B048-85BDC9FD1C3A}</a:tableStyleId>
              </a:tblPr>
              <a:tblGrid>
                <a:gridCol w="647700">
                  <a:extLst>
                    <a:ext uri="{9D8B030D-6E8A-4147-A177-3AD203B41FA5}">
                      <a16:colId xmlns:a16="http://schemas.microsoft.com/office/drawing/2014/main" val="4010934355"/>
                    </a:ext>
                  </a:extLst>
                </a:gridCol>
              </a:tblGrid>
              <a:tr h="180975">
                <a:tc>
                  <a:txBody>
                    <a:bodyPr/>
                    <a:lstStyle/>
                    <a:p>
                      <a:pPr algn="r" fontAlgn="b"/>
                      <a:r>
                        <a:rPr lang="en-US" sz="1100" u="none" strike="noStrike">
                          <a:effectLst/>
                        </a:rPr>
                        <a:t>0.7</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91154330"/>
                  </a:ext>
                </a:extLst>
              </a:tr>
              <a:tr h="180975">
                <a:tc>
                  <a:txBody>
                    <a:bodyPr/>
                    <a:lstStyle/>
                    <a:p>
                      <a:pPr algn="r" fontAlgn="b"/>
                      <a:r>
                        <a:rPr lang="en-US" sz="1100" u="none" strike="noStrike">
                          <a:effectLst/>
                        </a:rPr>
                        <a:t>3.93</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007065055"/>
                  </a:ext>
                </a:extLst>
              </a:tr>
              <a:tr h="180975">
                <a:tc>
                  <a:txBody>
                    <a:bodyPr/>
                    <a:lstStyle/>
                    <a:p>
                      <a:pPr algn="r" fontAlgn="b"/>
                      <a:r>
                        <a:rPr lang="en-US" sz="1100" u="none" strike="noStrike">
                          <a:effectLst/>
                        </a:rPr>
                        <a:t>3.76</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067474300"/>
                  </a:ext>
                </a:extLst>
              </a:tr>
              <a:tr h="180975">
                <a:tc>
                  <a:txBody>
                    <a:bodyPr/>
                    <a:lstStyle/>
                    <a:p>
                      <a:pPr algn="r" fontAlgn="b"/>
                      <a:r>
                        <a:rPr lang="en-US" sz="1100" u="none" strike="noStrike">
                          <a:effectLst/>
                        </a:rPr>
                        <a:t>0.1991</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378451156"/>
                  </a:ext>
                </a:extLst>
              </a:tr>
              <a:tr h="180975">
                <a:tc>
                  <a:txBody>
                    <a:bodyPr/>
                    <a:lstStyle/>
                    <a:p>
                      <a:pPr algn="r" fontAlgn="b"/>
                      <a:r>
                        <a:rPr lang="en-US" sz="1100" u="none" strike="noStrike">
                          <a:effectLst/>
                        </a:rPr>
                        <a:t>0.217</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42809446"/>
                  </a:ext>
                </a:extLst>
              </a:tr>
              <a:tr h="180975">
                <a:tc>
                  <a:txBody>
                    <a:bodyPr/>
                    <a:lstStyle/>
                    <a:p>
                      <a:pPr algn="r" fontAlgn="b"/>
                      <a:r>
                        <a:rPr lang="en-US" sz="1100" u="none" strike="noStrike" dirty="0">
                          <a:effectLst/>
                        </a:rPr>
                        <a:t>9.4</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921488479"/>
                  </a:ext>
                </a:extLst>
              </a:tr>
            </a:tbl>
          </a:graphicData>
        </a:graphic>
      </p:graphicFrame>
    </p:spTree>
    <p:extLst>
      <p:ext uri="{BB962C8B-B14F-4D97-AF65-F5344CB8AC3E}">
        <p14:creationId xmlns:p14="http://schemas.microsoft.com/office/powerpoint/2010/main" val="15866534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61FB-B477-4381-8B68-201E14660C83}"/>
              </a:ext>
            </a:extLst>
          </p:cNvPr>
          <p:cNvSpPr>
            <a:spLocks noGrp="1"/>
          </p:cNvSpPr>
          <p:nvPr>
            <p:ph type="title"/>
          </p:nvPr>
        </p:nvSpPr>
        <p:spPr/>
        <p:txBody>
          <a:bodyPr>
            <a:normAutofit fontScale="90000"/>
          </a:bodyPr>
          <a:lstStyle/>
          <a:p>
            <a:r>
              <a:rPr lang="en-US" dirty="0"/>
              <a:t>General Information </a:t>
            </a:r>
            <a:br>
              <a:rPr lang="en-US" dirty="0"/>
            </a:br>
            <a:r>
              <a:rPr lang="en-US" sz="3100" dirty="0"/>
              <a:t>New in 2018 Farm Bill</a:t>
            </a:r>
            <a:endParaRPr lang="en-US" dirty="0"/>
          </a:p>
        </p:txBody>
      </p:sp>
      <p:sp>
        <p:nvSpPr>
          <p:cNvPr id="3" name="Content Placeholder 2">
            <a:extLst>
              <a:ext uri="{FF2B5EF4-FFF2-40B4-BE49-F238E27FC236}">
                <a16:creationId xmlns:a16="http://schemas.microsoft.com/office/drawing/2014/main" id="{28E736AE-01AC-49D1-B49C-8A413B4D0778}"/>
              </a:ext>
            </a:extLst>
          </p:cNvPr>
          <p:cNvSpPr>
            <a:spLocks noGrp="1"/>
          </p:cNvSpPr>
          <p:nvPr>
            <p:ph idx="1"/>
          </p:nvPr>
        </p:nvSpPr>
        <p:spPr/>
        <p:txBody>
          <a:bodyPr>
            <a:normAutofit fontScale="92500" lnSpcReduction="10000"/>
          </a:bodyPr>
          <a:lstStyle/>
          <a:p>
            <a:endParaRPr lang="en-US" dirty="0"/>
          </a:p>
          <a:p>
            <a:pPr marL="0" indent="0">
              <a:buNone/>
            </a:pPr>
            <a:r>
              <a:rPr lang="en-US" dirty="0"/>
              <a:t>Enrollment on a crop-by-crop basis:</a:t>
            </a:r>
          </a:p>
          <a:p>
            <a:pPr marL="0" indent="0">
              <a:buNone/>
            </a:pPr>
            <a:endParaRPr lang="en-US" dirty="0"/>
          </a:p>
          <a:p>
            <a:r>
              <a:rPr lang="en-US" dirty="0"/>
              <a:t>May pick and choose crops to enroll or not enroll</a:t>
            </a:r>
          </a:p>
          <a:p>
            <a:pPr lvl="1"/>
            <a:r>
              <a:rPr lang="en-US" dirty="0"/>
              <a:t>Seed Cotton is eligible for STAX if it is </a:t>
            </a:r>
            <a:r>
              <a:rPr lang="en-US" b="1" i="1" dirty="0"/>
              <a:t>not enrolled </a:t>
            </a:r>
            <a:r>
              <a:rPr lang="en-US" dirty="0"/>
              <a:t>in ARCPLC</a:t>
            </a:r>
          </a:p>
          <a:p>
            <a:pPr marL="457200" lvl="1" indent="0">
              <a:buNone/>
            </a:pPr>
            <a:endParaRPr lang="en-US" dirty="0"/>
          </a:p>
          <a:p>
            <a:r>
              <a:rPr lang="en-US" dirty="0"/>
              <a:t>Less than 100% of base acres on the farm IS allowed</a:t>
            </a:r>
          </a:p>
          <a:p>
            <a:pPr marL="0" indent="0">
              <a:buNone/>
            </a:pPr>
            <a:endParaRPr lang="en-US" dirty="0"/>
          </a:p>
          <a:p>
            <a:r>
              <a:rPr lang="en-US" dirty="0"/>
              <a:t>Partial enrollment of a crop’s base acres is NOT allowed</a:t>
            </a:r>
          </a:p>
          <a:p>
            <a:pPr marL="342900" lvl="1"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E7654939-8128-44BC-BE37-3F9C952024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E85A4-9D3F-43C7-9760-D157B102F87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755D595-86A2-4E08-AC67-79431CA8F06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2018 Farm Bill Training</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9FFB19-F6E3-41A8-A6E0-842AB29F89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651A5-21B8-D54C-92E5-5F9F9C2B5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869B30EE-B3B2-4A1D-992A-B17BC3991D49}"/>
              </a:ext>
            </a:extLst>
          </p:cNvPr>
          <p:cNvSpPr/>
          <p:nvPr/>
        </p:nvSpPr>
        <p:spPr>
          <a:xfrm>
            <a:off x="35169" y="2662813"/>
            <a:ext cx="9108831" cy="17584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10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6DBF8-5787-4E5B-AD80-1259913629E6}"/>
              </a:ext>
            </a:extLst>
          </p:cNvPr>
          <p:cNvSpPr>
            <a:spLocks noGrp="1"/>
          </p:cNvSpPr>
          <p:nvPr>
            <p:ph type="title"/>
          </p:nvPr>
        </p:nvSpPr>
        <p:spPr/>
        <p:txBody>
          <a:bodyPr/>
          <a:lstStyle/>
          <a:p>
            <a:r>
              <a:rPr lang="en-US" dirty="0"/>
              <a:t>Multi-Peril Crop Insurance for Hemp</a:t>
            </a:r>
          </a:p>
        </p:txBody>
      </p:sp>
      <p:sp>
        <p:nvSpPr>
          <p:cNvPr id="3" name="Content Placeholder 2">
            <a:extLst>
              <a:ext uri="{FF2B5EF4-FFF2-40B4-BE49-F238E27FC236}">
                <a16:creationId xmlns:a16="http://schemas.microsoft.com/office/drawing/2014/main" id="{B9BFB256-B12B-4F30-8A51-061AD4BBDB43}"/>
              </a:ext>
            </a:extLst>
          </p:cNvPr>
          <p:cNvSpPr>
            <a:spLocks noGrp="1"/>
          </p:cNvSpPr>
          <p:nvPr>
            <p:ph idx="1"/>
          </p:nvPr>
        </p:nvSpPr>
        <p:spPr/>
        <p:txBody>
          <a:bodyPr/>
          <a:lstStyle/>
          <a:p>
            <a:pPr marL="342900" indent="-342900">
              <a:buFont typeface="Arial" panose="020B0604020202020204" pitchFamily="34" charset="0"/>
              <a:buChar char="•"/>
            </a:pPr>
            <a:r>
              <a:rPr lang="en-US" dirty="0"/>
              <a:t>Press release February 6 announcing pilot insurance program.</a:t>
            </a:r>
          </a:p>
          <a:p>
            <a:pPr marL="342900" indent="-342900">
              <a:buFont typeface="Arial" panose="020B0604020202020204" pitchFamily="34" charset="0"/>
              <a:buChar char="•"/>
            </a:pPr>
            <a:r>
              <a:rPr lang="en-US" dirty="0"/>
              <a:t>MPCI coverage against loss of yield because of insurable causes of loss for hemp grown for fiber, grain or Cannabidiol (CBD) oil.</a:t>
            </a:r>
          </a:p>
          <a:p>
            <a:pPr marL="342900" indent="-342900">
              <a:buFont typeface="Arial" panose="020B0604020202020204" pitchFamily="34" charset="0"/>
              <a:buChar char="•"/>
            </a:pPr>
            <a:r>
              <a:rPr lang="en-US" dirty="0"/>
              <a:t>NAP coverage protects against losses associated with lower yields, destroyed crops or prevented planting where no permanent federal crop insurance program is available. </a:t>
            </a:r>
          </a:p>
          <a:p>
            <a:pPr marL="342900" indent="-342900">
              <a:buFont typeface="Arial" panose="020B0604020202020204" pitchFamily="34" charset="0"/>
              <a:buChar char="•"/>
            </a:pPr>
            <a:r>
              <a:rPr lang="en-US" dirty="0"/>
              <a:t>Producers may apply now, and the deadline to sign up for both programs is March 16, 2020.</a:t>
            </a:r>
          </a:p>
        </p:txBody>
      </p:sp>
    </p:spTree>
    <p:extLst>
      <p:ext uri="{BB962C8B-B14F-4D97-AF65-F5344CB8AC3E}">
        <p14:creationId xmlns:p14="http://schemas.microsoft.com/office/powerpoint/2010/main" val="4117367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93B856-7881-4450-BF25-257FF670A38E}"/>
              </a:ext>
            </a:extLst>
          </p:cNvPr>
          <p:cNvSpPr>
            <a:spLocks noGrp="1"/>
          </p:cNvSpPr>
          <p:nvPr>
            <p:ph type="title"/>
          </p:nvPr>
        </p:nvSpPr>
        <p:spPr/>
        <p:txBody>
          <a:bodyPr/>
          <a:lstStyle/>
          <a:p>
            <a:r>
              <a:rPr lang="en-US" dirty="0"/>
              <a:t>Hemp MPCI Pilot States and Counties</a:t>
            </a:r>
          </a:p>
        </p:txBody>
      </p:sp>
      <p:sp>
        <p:nvSpPr>
          <p:cNvPr id="5" name="Content Placeholder 4">
            <a:extLst>
              <a:ext uri="{FF2B5EF4-FFF2-40B4-BE49-F238E27FC236}">
                <a16:creationId xmlns:a16="http://schemas.microsoft.com/office/drawing/2014/main" id="{677467FA-AFAC-4860-9EE9-0BEA852AA25F}"/>
              </a:ext>
            </a:extLst>
          </p:cNvPr>
          <p:cNvSpPr>
            <a:spLocks noGrp="1"/>
          </p:cNvSpPr>
          <p:nvPr>
            <p:ph idx="1"/>
          </p:nvPr>
        </p:nvSpPr>
        <p:spPr/>
        <p:txBody>
          <a:bodyPr/>
          <a:lstStyle/>
          <a:p>
            <a:endParaRPr lang="en-US" dirty="0"/>
          </a:p>
        </p:txBody>
      </p:sp>
      <p:pic>
        <p:nvPicPr>
          <p:cNvPr id="3074" name="Picture 2" descr="image001">
            <a:extLst>
              <a:ext uri="{FF2B5EF4-FFF2-40B4-BE49-F238E27FC236}">
                <a16:creationId xmlns:a16="http://schemas.microsoft.com/office/drawing/2014/main" id="{F6848364-6BEB-41F5-B071-6E21BCE63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98" y="1731953"/>
            <a:ext cx="7499769" cy="476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204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C6DC9-6FCC-480F-A403-A7D7DDDA56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BBC1CB-3B9B-417F-9C93-6BC9DA8814C1}"/>
              </a:ext>
            </a:extLst>
          </p:cNvPr>
          <p:cNvSpPr>
            <a:spLocks noGrp="1"/>
          </p:cNvSpPr>
          <p:nvPr>
            <p:ph idx="1"/>
          </p:nvPr>
        </p:nvSpPr>
        <p:spPr>
          <a:xfrm>
            <a:off x="462280" y="0"/>
            <a:ext cx="8681720" cy="609601"/>
          </a:xfrm>
        </p:spPr>
        <p:txBody>
          <a:bodyPr/>
          <a:lstStyle/>
          <a:p>
            <a:r>
              <a:rPr lang="en-US" dirty="0">
                <a:solidFill>
                  <a:schemeClr val="bg1"/>
                </a:solidFill>
                <a:hlinkClick r:id="rId2">
                  <a:extLst>
                    <a:ext uri="{A12FA001-AC4F-418D-AE19-62706E023703}">
                      <ahyp:hlinkClr xmlns:ahyp="http://schemas.microsoft.com/office/drawing/2018/hyperlinkcolor" val="tx"/>
                    </a:ext>
                  </a:extLst>
                </a:hlinkClick>
              </a:rPr>
              <a:t>https://www.rma.usda.gov/</a:t>
            </a:r>
            <a:endParaRPr lang="en-US" dirty="0">
              <a:solidFill>
                <a:schemeClr val="bg1"/>
              </a:solidFill>
            </a:endParaRPr>
          </a:p>
        </p:txBody>
      </p:sp>
      <p:pic>
        <p:nvPicPr>
          <p:cNvPr id="4" name="Picture 3">
            <a:extLst>
              <a:ext uri="{FF2B5EF4-FFF2-40B4-BE49-F238E27FC236}">
                <a16:creationId xmlns:a16="http://schemas.microsoft.com/office/drawing/2014/main" id="{937D535F-3C13-4598-8B98-59024E722C48}"/>
              </a:ext>
            </a:extLst>
          </p:cNvPr>
          <p:cNvPicPr>
            <a:picLocks noChangeAspect="1"/>
          </p:cNvPicPr>
          <p:nvPr/>
        </p:nvPicPr>
        <p:blipFill>
          <a:blip r:embed="rId3"/>
          <a:stretch>
            <a:fillRect/>
          </a:stretch>
        </p:blipFill>
        <p:spPr>
          <a:xfrm>
            <a:off x="1180681" y="626432"/>
            <a:ext cx="6989533" cy="6052368"/>
          </a:xfrm>
          <a:prstGeom prst="rect">
            <a:avLst/>
          </a:prstGeom>
        </p:spPr>
      </p:pic>
    </p:spTree>
    <p:extLst>
      <p:ext uri="{BB962C8B-B14F-4D97-AF65-F5344CB8AC3E}">
        <p14:creationId xmlns:p14="http://schemas.microsoft.com/office/powerpoint/2010/main" val="1357794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3"/>
          <p:cNvSpPr>
            <a:spLocks noGrp="1"/>
          </p:cNvSpPr>
          <p:nvPr>
            <p:ph type="ctrTitle"/>
          </p:nvPr>
        </p:nvSpPr>
        <p:spPr>
          <a:xfrm>
            <a:off x="-1242488" y="1033078"/>
            <a:ext cx="7772400" cy="1470025"/>
          </a:xfrm>
        </p:spPr>
        <p:txBody>
          <a:bodyPr/>
          <a:lstStyle/>
          <a:p>
            <a:pPr algn="ctr" eaLnBrk="1" hangingPunct="1"/>
            <a:r>
              <a:rPr lang="en-US" altLang="en-US" sz="4800" b="1" dirty="0"/>
              <a:t>Thank You</a:t>
            </a:r>
          </a:p>
        </p:txBody>
      </p:sp>
      <p:sp>
        <p:nvSpPr>
          <p:cNvPr id="123907" name="Subtitle 4"/>
          <p:cNvSpPr>
            <a:spLocks noGrp="1"/>
          </p:cNvSpPr>
          <p:nvPr>
            <p:ph type="subTitle" idx="1"/>
          </p:nvPr>
        </p:nvSpPr>
        <p:spPr>
          <a:xfrm>
            <a:off x="431720" y="4369185"/>
            <a:ext cx="6400800" cy="1455737"/>
          </a:xfrm>
        </p:spPr>
        <p:txBody>
          <a:bodyPr/>
          <a:lstStyle/>
          <a:p>
            <a:pPr eaLnBrk="1" hangingPunct="1"/>
            <a:r>
              <a:rPr lang="en-US" altLang="en-US" dirty="0"/>
              <a:t>Nathan Smith, PhD.</a:t>
            </a:r>
          </a:p>
          <a:p>
            <a:pPr eaLnBrk="1" hangingPunct="1"/>
            <a:r>
              <a:rPr lang="en-US" altLang="en-US" dirty="0"/>
              <a:t>Agribusiness Program Team Leader</a:t>
            </a:r>
          </a:p>
          <a:p>
            <a:pPr eaLnBrk="1" hangingPunct="1"/>
            <a:r>
              <a:rPr lang="en-US" altLang="en-US" dirty="0"/>
              <a:t>Sandhill Research and Education Center</a:t>
            </a:r>
          </a:p>
          <a:p>
            <a:r>
              <a:rPr lang="en-US" altLang="en-US" dirty="0"/>
              <a:t>803-788-5700 (o)</a:t>
            </a:r>
          </a:p>
          <a:p>
            <a:r>
              <a:rPr lang="en-US" altLang="en-US" dirty="0"/>
              <a:t>229-392-3948 (m)</a:t>
            </a:r>
            <a:r>
              <a:rPr lang="en-US" altLang="en-US" dirty="0">
                <a:hlinkClick r:id="rId2"/>
              </a:rPr>
              <a:t> </a:t>
            </a:r>
          </a:p>
          <a:p>
            <a:r>
              <a:rPr lang="en-US" altLang="en-US" dirty="0">
                <a:hlinkClick r:id="rId2"/>
              </a:rPr>
              <a:t>nathan5@clemson.edu</a:t>
            </a:r>
            <a:endParaRPr lang="en-US" altLang="en-US" dirty="0"/>
          </a:p>
          <a:p>
            <a:pPr eaLnBrk="1" hangingPunct="1"/>
            <a:endParaRPr lang="en-US" altLang="en-US" dirty="0"/>
          </a:p>
        </p:txBody>
      </p:sp>
      <p:sp>
        <p:nvSpPr>
          <p:cNvPr id="2" name="Rectangle 1">
            <a:extLst>
              <a:ext uri="{FF2B5EF4-FFF2-40B4-BE49-F238E27FC236}">
                <a16:creationId xmlns:a16="http://schemas.microsoft.com/office/drawing/2014/main" id="{97043CAB-A5A4-41DC-8E65-578EFA7B2AA8}"/>
              </a:ext>
            </a:extLst>
          </p:cNvPr>
          <p:cNvSpPr/>
          <p:nvPr/>
        </p:nvSpPr>
        <p:spPr>
          <a:xfrm>
            <a:off x="126362" y="3101175"/>
            <a:ext cx="8891276" cy="1200329"/>
          </a:xfrm>
          <a:prstGeom prst="rect">
            <a:avLst/>
          </a:prstGeom>
        </p:spPr>
        <p:txBody>
          <a:bodyPr wrap="square">
            <a:spAutoFit/>
          </a:bodyPr>
          <a:lstStyle/>
          <a:p>
            <a:pPr algn="ctr"/>
            <a:r>
              <a:rPr lang="en-US" sz="2400" b="1" dirty="0">
                <a:solidFill>
                  <a:srgbClr val="7030A0"/>
                </a:solidFill>
                <a:latin typeface="Verdana" panose="020B0604030504040204" pitchFamily="34" charset="0"/>
                <a:ea typeface="Verdana" panose="020B0604030504040204" pitchFamily="34" charset="0"/>
              </a:rPr>
              <a:t>Clemson University Extension Agribusiness Team</a:t>
            </a:r>
          </a:p>
          <a:p>
            <a:pPr algn="ctr"/>
            <a:r>
              <a:rPr lang="en-US" sz="2400" b="1" u="sng" dirty="0">
                <a:latin typeface="Verdana" panose="020B0604030504040204" pitchFamily="34" charset="0"/>
                <a:ea typeface="Verdana" panose="020B0604030504040204" pitchFamily="34" charset="0"/>
                <a:hlinkClick r:id="rId3"/>
              </a:rPr>
              <a:t>http://www.clemson.edu/extension/agribusiness</a:t>
            </a:r>
            <a:endParaRPr lang="en-US" sz="2400" b="1" u="sng" dirty="0">
              <a:latin typeface="Verdana" panose="020B0604030504040204" pitchFamily="34" charset="0"/>
              <a:ea typeface="Verdana" panose="020B0604030504040204" pitchFamily="34" charset="0"/>
            </a:endParaRPr>
          </a:p>
          <a:p>
            <a:pPr algn="ctr"/>
            <a:endParaRPr lang="en-US" sz="2400" b="1" u="sng" dirty="0"/>
          </a:p>
        </p:txBody>
      </p:sp>
      <p:pic>
        <p:nvPicPr>
          <p:cNvPr id="4" name="Picture 3">
            <a:extLst>
              <a:ext uri="{FF2B5EF4-FFF2-40B4-BE49-F238E27FC236}">
                <a16:creationId xmlns:a16="http://schemas.microsoft.com/office/drawing/2014/main" id="{8BE1BC05-BDBF-46AA-9959-5F26E4F1A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940" y="1388215"/>
            <a:ext cx="3572091" cy="1018046"/>
          </a:xfrm>
          <a:prstGeom prst="rect">
            <a:avLst/>
          </a:prstGeom>
        </p:spPr>
      </p:pic>
    </p:spTree>
    <p:extLst>
      <p:ext uri="{BB962C8B-B14F-4D97-AF65-F5344CB8AC3E}">
        <p14:creationId xmlns:p14="http://schemas.microsoft.com/office/powerpoint/2010/main" val="133171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660" y="737557"/>
            <a:ext cx="8153400" cy="1143000"/>
          </a:xfrm>
        </p:spPr>
        <p:txBody>
          <a:bodyPr>
            <a:noAutofit/>
          </a:bodyPr>
          <a:lstStyle/>
          <a:p>
            <a:pPr eaLnBrk="1" fontAlgn="auto" hangingPunct="1">
              <a:spcAft>
                <a:spcPts val="0"/>
              </a:spcAft>
              <a:defRPr/>
            </a:pPr>
            <a:r>
              <a:rPr lang="en-US" sz="2800" dirty="0">
                <a:solidFill>
                  <a:schemeClr val="tx2">
                    <a:satMod val="130000"/>
                  </a:schemeClr>
                </a:solidFill>
              </a:rPr>
              <a:t>Federal Crop Insurance Versus Private Crop-Hail Insurance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03736608"/>
              </p:ext>
            </p:extLst>
          </p:nvPr>
        </p:nvGraphicFramePr>
        <p:xfrm>
          <a:off x="393940" y="2143663"/>
          <a:ext cx="8474015" cy="3976779"/>
        </p:xfrm>
        <a:graphic>
          <a:graphicData uri="http://schemas.openxmlformats.org/drawingml/2006/table">
            <a:tbl>
              <a:tblPr firstRow="1" bandRow="1">
                <a:tableStyleId>{5C22544A-7EE6-4342-B048-85BDC9FD1C3A}</a:tableStyleId>
              </a:tblPr>
              <a:tblGrid>
                <a:gridCol w="1823049">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450566">
                  <a:extLst>
                    <a:ext uri="{9D8B030D-6E8A-4147-A177-3AD203B41FA5}">
                      <a16:colId xmlns:a16="http://schemas.microsoft.com/office/drawing/2014/main" val="20002"/>
                    </a:ext>
                  </a:extLst>
                </a:gridCol>
              </a:tblGrid>
              <a:tr h="651574">
                <a:tc>
                  <a:txBody>
                    <a:bodyPr/>
                    <a:lstStyle/>
                    <a:p>
                      <a:endParaRPr lang="en-US" sz="2000" dirty="0">
                        <a:solidFill>
                          <a:srgbClr val="7030A0"/>
                        </a:solidFill>
                        <a:latin typeface="+mj-lt"/>
                      </a:endParaRPr>
                    </a:p>
                  </a:txBody>
                  <a:tcPr/>
                </a:tc>
                <a:tc>
                  <a:txBody>
                    <a:bodyPr/>
                    <a:lstStyle/>
                    <a:p>
                      <a:r>
                        <a:rPr lang="en-US" sz="2000" dirty="0">
                          <a:solidFill>
                            <a:schemeClr val="tx1"/>
                          </a:solidFill>
                          <a:latin typeface="+mj-lt"/>
                        </a:rPr>
                        <a:t>Federal Crop Insurance</a:t>
                      </a:r>
                    </a:p>
                  </a:txBody>
                  <a:tcPr/>
                </a:tc>
                <a:tc>
                  <a:txBody>
                    <a:bodyPr/>
                    <a:lstStyle/>
                    <a:p>
                      <a:r>
                        <a:rPr lang="en-US" sz="2000" dirty="0">
                          <a:solidFill>
                            <a:schemeClr val="tx1"/>
                          </a:solidFill>
                          <a:latin typeface="+mj-lt"/>
                        </a:rPr>
                        <a:t>Private Crop-Hail Insurance</a:t>
                      </a:r>
                    </a:p>
                  </a:txBody>
                  <a:tcPr/>
                </a:tc>
                <a:extLst>
                  <a:ext uri="{0D108BD9-81ED-4DB2-BD59-A6C34878D82A}">
                    <a16:rowId xmlns:a16="http://schemas.microsoft.com/office/drawing/2014/main" val="10000"/>
                  </a:ext>
                </a:extLst>
              </a:tr>
              <a:tr h="947758">
                <a:tc>
                  <a:txBody>
                    <a:bodyPr/>
                    <a:lstStyle/>
                    <a:p>
                      <a:r>
                        <a:rPr lang="en-US" sz="1800" dirty="0">
                          <a:latin typeface="+mj-lt"/>
                        </a:rPr>
                        <a:t>Regulator</a:t>
                      </a:r>
                    </a:p>
                  </a:txBody>
                  <a:tcPr/>
                </a:tc>
                <a:tc>
                  <a:txBody>
                    <a:bodyPr/>
                    <a:lstStyle/>
                    <a:p>
                      <a:r>
                        <a:rPr lang="en-US" sz="1800" dirty="0">
                          <a:latin typeface="+mj-lt"/>
                        </a:rPr>
                        <a:t>Risk Management Agency (RMA) of USDA</a:t>
                      </a:r>
                    </a:p>
                  </a:txBody>
                  <a:tcPr/>
                </a:tc>
                <a:tc>
                  <a:txBody>
                    <a:bodyPr/>
                    <a:lstStyle/>
                    <a:p>
                      <a:r>
                        <a:rPr lang="en-US" sz="1800" dirty="0">
                          <a:latin typeface="+mj-lt"/>
                        </a:rPr>
                        <a:t>State Departments</a:t>
                      </a:r>
                      <a:r>
                        <a:rPr lang="en-US" sz="1800" baseline="0" dirty="0">
                          <a:latin typeface="+mj-lt"/>
                        </a:rPr>
                        <a:t> of Insurance</a:t>
                      </a:r>
                      <a:endParaRPr lang="en-US" sz="1800" dirty="0">
                        <a:latin typeface="+mj-lt"/>
                      </a:endParaRPr>
                    </a:p>
                  </a:txBody>
                  <a:tcPr/>
                </a:tc>
                <a:extLst>
                  <a:ext uri="{0D108BD9-81ED-4DB2-BD59-A6C34878D82A}">
                    <a16:rowId xmlns:a16="http://schemas.microsoft.com/office/drawing/2014/main" val="10001"/>
                  </a:ext>
                </a:extLst>
              </a:tr>
              <a:tr h="364522">
                <a:tc>
                  <a:txBody>
                    <a:bodyPr/>
                    <a:lstStyle/>
                    <a:p>
                      <a:r>
                        <a:rPr lang="en-US" sz="1800" dirty="0">
                          <a:latin typeface="+mj-lt"/>
                        </a:rPr>
                        <a:t>Subsidized?</a:t>
                      </a:r>
                    </a:p>
                  </a:txBody>
                  <a:tcPr/>
                </a:tc>
                <a:tc>
                  <a:txBody>
                    <a:bodyPr/>
                    <a:lstStyle/>
                    <a:p>
                      <a:r>
                        <a:rPr lang="en-US" sz="1800" dirty="0">
                          <a:latin typeface="+mj-lt"/>
                        </a:rPr>
                        <a:t>Yes</a:t>
                      </a:r>
                    </a:p>
                  </a:txBody>
                  <a:tcPr/>
                </a:tc>
                <a:tc>
                  <a:txBody>
                    <a:bodyPr/>
                    <a:lstStyle/>
                    <a:p>
                      <a:r>
                        <a:rPr lang="en-US" sz="1800" dirty="0">
                          <a:latin typeface="+mj-lt"/>
                        </a:rPr>
                        <a:t>No</a:t>
                      </a:r>
                    </a:p>
                  </a:txBody>
                  <a:tcPr/>
                </a:tc>
                <a:extLst>
                  <a:ext uri="{0D108BD9-81ED-4DB2-BD59-A6C34878D82A}">
                    <a16:rowId xmlns:a16="http://schemas.microsoft.com/office/drawing/2014/main" val="10002"/>
                  </a:ext>
                </a:extLst>
              </a:tr>
              <a:tr h="656141">
                <a:tc>
                  <a:txBody>
                    <a:bodyPr/>
                    <a:lstStyle/>
                    <a:p>
                      <a:r>
                        <a:rPr lang="en-US" sz="1800" dirty="0">
                          <a:latin typeface="+mj-lt"/>
                        </a:rPr>
                        <a:t>Premium Rate</a:t>
                      </a:r>
                    </a:p>
                  </a:txBody>
                  <a:tcPr/>
                </a:tc>
                <a:tc>
                  <a:txBody>
                    <a:bodyPr/>
                    <a:lstStyle/>
                    <a:p>
                      <a:r>
                        <a:rPr lang="en-US" sz="1800" dirty="0">
                          <a:latin typeface="+mj-lt"/>
                        </a:rPr>
                        <a:t>Set by RMA</a:t>
                      </a:r>
                    </a:p>
                  </a:txBody>
                  <a:tcPr/>
                </a:tc>
                <a:tc>
                  <a:txBody>
                    <a:bodyPr/>
                    <a:lstStyle/>
                    <a:p>
                      <a:r>
                        <a:rPr lang="en-US" sz="1800" dirty="0">
                          <a:latin typeface="+mj-lt"/>
                        </a:rPr>
                        <a:t>Set by Individual</a:t>
                      </a:r>
                      <a:r>
                        <a:rPr lang="en-US" sz="1800" baseline="0" dirty="0">
                          <a:latin typeface="+mj-lt"/>
                        </a:rPr>
                        <a:t> companies</a:t>
                      </a:r>
                      <a:endParaRPr lang="en-US" sz="1800" dirty="0">
                        <a:latin typeface="+mj-lt"/>
                      </a:endParaRPr>
                    </a:p>
                  </a:txBody>
                  <a:tcPr/>
                </a:tc>
                <a:extLst>
                  <a:ext uri="{0D108BD9-81ED-4DB2-BD59-A6C34878D82A}">
                    <a16:rowId xmlns:a16="http://schemas.microsoft.com/office/drawing/2014/main" val="10003"/>
                  </a:ext>
                </a:extLst>
              </a:tr>
              <a:tr h="1306080">
                <a:tc>
                  <a:txBody>
                    <a:bodyPr/>
                    <a:lstStyle/>
                    <a:p>
                      <a:r>
                        <a:rPr lang="en-US" sz="1800" dirty="0">
                          <a:latin typeface="+mj-lt"/>
                        </a:rPr>
                        <a:t>Perils covered</a:t>
                      </a:r>
                    </a:p>
                  </a:txBody>
                  <a:tcPr/>
                </a:tc>
                <a:tc>
                  <a:txBody>
                    <a:bodyPr/>
                    <a:lstStyle/>
                    <a:p>
                      <a:r>
                        <a:rPr lang="en-US" sz="1800" dirty="0">
                          <a:latin typeface="+mj-lt"/>
                        </a:rPr>
                        <a:t>All risk</a:t>
                      </a:r>
                      <a:r>
                        <a:rPr lang="en-US" sz="1800" baseline="0" dirty="0">
                          <a:latin typeface="+mj-lt"/>
                        </a:rPr>
                        <a:t> basis:  Yield l</a:t>
                      </a:r>
                      <a:r>
                        <a:rPr lang="en-US" sz="1800" dirty="0">
                          <a:latin typeface="+mj-lt"/>
                        </a:rPr>
                        <a:t>osses</a:t>
                      </a:r>
                      <a:r>
                        <a:rPr lang="en-US" sz="1800" baseline="0" dirty="0">
                          <a:latin typeface="+mj-lt"/>
                        </a:rPr>
                        <a:t> due to natural causes;  Also revenue losses due to price movements and yield losses.</a:t>
                      </a:r>
                      <a:endParaRPr lang="en-US" sz="1800" dirty="0">
                        <a:latin typeface="+mj-lt"/>
                      </a:endParaRPr>
                    </a:p>
                  </a:txBody>
                  <a:tcPr/>
                </a:tc>
                <a:tc>
                  <a:txBody>
                    <a:bodyPr/>
                    <a:lstStyle/>
                    <a:p>
                      <a:r>
                        <a:rPr lang="en-US" sz="1800" dirty="0">
                          <a:latin typeface="+mj-lt"/>
                        </a:rPr>
                        <a:t>Named perils basis: Losses due</a:t>
                      </a:r>
                      <a:r>
                        <a:rPr lang="en-US" sz="1800" baseline="0" dirty="0">
                          <a:latin typeface="+mj-lt"/>
                        </a:rPr>
                        <a:t> to h</a:t>
                      </a:r>
                      <a:r>
                        <a:rPr lang="en-US" sz="1800" dirty="0">
                          <a:latin typeface="+mj-lt"/>
                        </a:rPr>
                        <a:t>ail</a:t>
                      </a:r>
                      <a:r>
                        <a:rPr lang="en-US" sz="1800" baseline="0" dirty="0">
                          <a:latin typeface="+mj-lt"/>
                        </a:rPr>
                        <a:t> and others (fire, lightening, transit, etc)</a:t>
                      </a:r>
                      <a:r>
                        <a:rPr lang="en-US" sz="1800" dirty="0">
                          <a:latin typeface="+mj-lt"/>
                        </a:rPr>
                        <a:t> </a:t>
                      </a:r>
                    </a:p>
                  </a:txBody>
                  <a:tcPr/>
                </a:tc>
                <a:extLst>
                  <a:ext uri="{0D108BD9-81ED-4DB2-BD59-A6C34878D82A}">
                    <a16:rowId xmlns:a16="http://schemas.microsoft.com/office/drawing/2014/main" val="10004"/>
                  </a:ext>
                </a:extLst>
              </a:tr>
            </a:tbl>
          </a:graphicData>
        </a:graphic>
      </p:graphicFrame>
      <p:sp>
        <p:nvSpPr>
          <p:cNvPr id="6" name="Footer Placeholder 5"/>
          <p:cNvSpPr>
            <a:spLocks noGrp="1"/>
          </p:cNvSpPr>
          <p:nvPr>
            <p:ph type="ftr" sz="quarter" idx="11"/>
          </p:nvPr>
        </p:nvSpPr>
        <p:spPr/>
        <p:txBody>
          <a:bodyPr/>
          <a:lstStyle/>
          <a:p>
            <a:pPr>
              <a:defRPr/>
            </a:pPr>
            <a:endParaRPr lang="en-US" dirty="0">
              <a:solidFill>
                <a:srgbClr val="54001C">
                  <a:shade val="50000"/>
                  <a:satMod val="200000"/>
                </a:srgbClr>
              </a:solidFill>
            </a:endParaRPr>
          </a:p>
        </p:txBody>
      </p:sp>
      <p:sp>
        <p:nvSpPr>
          <p:cNvPr id="7" name="Slide Number Placeholder 6"/>
          <p:cNvSpPr>
            <a:spLocks noGrp="1"/>
          </p:cNvSpPr>
          <p:nvPr>
            <p:ph type="sldNum" sz="quarter" idx="12"/>
          </p:nvPr>
        </p:nvSpPr>
        <p:spPr/>
        <p:txBody>
          <a:bodyPr/>
          <a:lstStyle/>
          <a:p>
            <a:pPr>
              <a:defRPr/>
            </a:pPr>
            <a:r>
              <a:rPr lang="en-US" dirty="0">
                <a:solidFill>
                  <a:srgbClr val="54001C">
                    <a:shade val="50000"/>
                    <a:satMod val="200000"/>
                  </a:srgbClr>
                </a:solidFill>
              </a:rPr>
              <a:t>NCIS - </a:t>
            </a:r>
            <a:fld id="{1083DD94-9FD8-4FD5-8E22-1926A0C3C673}" type="slidenum">
              <a:rPr lang="en-US" smtClean="0">
                <a:solidFill>
                  <a:srgbClr val="54001C">
                    <a:shade val="50000"/>
                    <a:satMod val="200000"/>
                  </a:srgbClr>
                </a:solidFill>
              </a:rPr>
              <a:pPr>
                <a:defRPr/>
              </a:pPr>
              <a:t>6</a:t>
            </a:fld>
            <a:endParaRPr lang="en-US" dirty="0">
              <a:solidFill>
                <a:srgbClr val="54001C">
                  <a:shade val="50000"/>
                  <a:satMod val="200000"/>
                </a:srgbClr>
              </a:solidFill>
            </a:endParaRPr>
          </a:p>
        </p:txBody>
      </p:sp>
    </p:spTree>
    <p:extLst>
      <p:ext uri="{BB962C8B-B14F-4D97-AF65-F5344CB8AC3E}">
        <p14:creationId xmlns:p14="http://schemas.microsoft.com/office/powerpoint/2010/main" val="2854434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1325076" y="1826883"/>
            <a:ext cx="7341224" cy="4497826"/>
            <a:chOff x="122" y="292"/>
            <a:chExt cx="5542" cy="3633"/>
          </a:xfrm>
        </p:grpSpPr>
        <p:sp>
          <p:nvSpPr>
            <p:cNvPr id="4" name="Flowchart: Alternate Process 3"/>
            <p:cNvSpPr/>
            <p:nvPr/>
          </p:nvSpPr>
          <p:spPr>
            <a:xfrm>
              <a:off x="1499" y="292"/>
              <a:ext cx="2196" cy="52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90000"/>
                </a:lnSpc>
                <a:spcBef>
                  <a:spcPct val="0"/>
                </a:spcBef>
                <a:spcAft>
                  <a:spcPct val="0"/>
                </a:spcAft>
                <a:defRPr/>
              </a:pPr>
              <a:r>
                <a:rPr lang="en-US" sz="3600" dirty="0">
                  <a:solidFill>
                    <a:srgbClr val="000000"/>
                  </a:solidFill>
                </a:rPr>
                <a:t>MPCI</a:t>
              </a:r>
            </a:p>
          </p:txBody>
        </p:sp>
        <p:sp>
          <p:nvSpPr>
            <p:cNvPr id="5" name="Flowchart: Alternate Process 4"/>
            <p:cNvSpPr/>
            <p:nvPr/>
          </p:nvSpPr>
          <p:spPr>
            <a:xfrm>
              <a:off x="418" y="1375"/>
              <a:ext cx="1921" cy="5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normAutofit fontScale="85000" lnSpcReduction="10000"/>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80000"/>
                </a:lnSpc>
                <a:spcBef>
                  <a:spcPct val="0"/>
                </a:spcBef>
                <a:spcAft>
                  <a:spcPct val="0"/>
                </a:spcAft>
                <a:defRPr/>
              </a:pPr>
              <a:r>
                <a:rPr lang="en-US" sz="2200" dirty="0">
                  <a:solidFill>
                    <a:srgbClr val="000000"/>
                  </a:solidFill>
                </a:rPr>
                <a:t>Area Risk</a:t>
              </a:r>
            </a:p>
            <a:p>
              <a:pPr algn="ctr" eaLnBrk="1" fontAlgn="base" hangingPunct="1">
                <a:lnSpc>
                  <a:spcPct val="80000"/>
                </a:lnSpc>
                <a:spcBef>
                  <a:spcPct val="0"/>
                </a:spcBef>
                <a:spcAft>
                  <a:spcPct val="0"/>
                </a:spcAft>
                <a:defRPr/>
              </a:pPr>
              <a:r>
                <a:rPr lang="en-US" sz="2200" dirty="0">
                  <a:solidFill>
                    <a:srgbClr val="000000"/>
                  </a:solidFill>
                </a:rPr>
                <a:t>Protection Insurance</a:t>
              </a:r>
            </a:p>
          </p:txBody>
        </p:sp>
        <p:cxnSp>
          <p:nvCxnSpPr>
            <p:cNvPr id="5132" name="Straight Arrow Connector 7"/>
            <p:cNvCxnSpPr>
              <a:cxnSpLocks noChangeShapeType="1"/>
            </p:cNvCxnSpPr>
            <p:nvPr/>
          </p:nvCxnSpPr>
          <p:spPr bwMode="auto">
            <a:xfrm rot="10800000" flipV="1">
              <a:off x="1248" y="868"/>
              <a:ext cx="1347" cy="476"/>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3" name="Flowchart: Alternate Process 12"/>
            <p:cNvSpPr/>
            <p:nvPr/>
          </p:nvSpPr>
          <p:spPr>
            <a:xfrm>
              <a:off x="122" y="2592"/>
              <a:ext cx="1030" cy="120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dirty="0">
                  <a:solidFill>
                    <a:srgbClr val="1C474A"/>
                  </a:solidFill>
                </a:rPr>
                <a:t>Area Yield Protection (AYP)</a:t>
              </a:r>
            </a:p>
          </p:txBody>
        </p:sp>
        <p:sp>
          <p:nvSpPr>
            <p:cNvPr id="14" name="Flowchart: Alternate Process 13"/>
            <p:cNvSpPr/>
            <p:nvPr/>
          </p:nvSpPr>
          <p:spPr>
            <a:xfrm>
              <a:off x="1200" y="2592"/>
              <a:ext cx="1056" cy="120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90000"/>
                </a:lnSpc>
                <a:spcBef>
                  <a:spcPct val="0"/>
                </a:spcBef>
                <a:spcAft>
                  <a:spcPct val="0"/>
                </a:spcAft>
                <a:defRPr/>
              </a:pPr>
              <a:r>
                <a:rPr lang="en-US" dirty="0">
                  <a:solidFill>
                    <a:srgbClr val="1C474A"/>
                  </a:solidFill>
                </a:rPr>
                <a:t>Area Revenue Protection (ARP)</a:t>
              </a:r>
            </a:p>
          </p:txBody>
        </p:sp>
        <p:cxnSp>
          <p:nvCxnSpPr>
            <p:cNvPr id="18" name="Straight Arrow Connector 17"/>
            <p:cNvCxnSpPr/>
            <p:nvPr/>
          </p:nvCxnSpPr>
          <p:spPr>
            <a:xfrm rot="5400000">
              <a:off x="638" y="1980"/>
              <a:ext cx="623" cy="6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rot="16200000" flipH="1">
              <a:off x="1178" y="2041"/>
              <a:ext cx="623" cy="4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Flowchart: Alternate Process 30"/>
            <p:cNvSpPr/>
            <p:nvPr/>
          </p:nvSpPr>
          <p:spPr>
            <a:xfrm>
              <a:off x="3198" y="1392"/>
              <a:ext cx="1599" cy="57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normAutofit fontScale="92500"/>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80000"/>
                </a:lnSpc>
                <a:spcBef>
                  <a:spcPct val="0"/>
                </a:spcBef>
                <a:spcAft>
                  <a:spcPct val="0"/>
                </a:spcAft>
                <a:defRPr/>
              </a:pPr>
              <a:r>
                <a:rPr lang="en-US" sz="2200" dirty="0">
                  <a:solidFill>
                    <a:srgbClr val="000000"/>
                  </a:solidFill>
                </a:rPr>
                <a:t>Common Crop Insurance Policy</a:t>
              </a:r>
            </a:p>
          </p:txBody>
        </p:sp>
        <p:sp>
          <p:nvSpPr>
            <p:cNvPr id="34" name="Flowchart: Alternate Process 33"/>
            <p:cNvSpPr/>
            <p:nvPr/>
          </p:nvSpPr>
          <p:spPr>
            <a:xfrm>
              <a:off x="2400" y="2592"/>
              <a:ext cx="1008" cy="52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90000"/>
                </a:lnSpc>
                <a:spcBef>
                  <a:spcPct val="0"/>
                </a:spcBef>
                <a:spcAft>
                  <a:spcPct val="0"/>
                </a:spcAft>
                <a:defRPr/>
              </a:pPr>
              <a:r>
                <a:rPr lang="en-US" dirty="0">
                  <a:solidFill>
                    <a:srgbClr val="1C474A"/>
                  </a:solidFill>
                </a:rPr>
                <a:t>Yield Protection</a:t>
              </a:r>
            </a:p>
          </p:txBody>
        </p:sp>
        <p:sp>
          <p:nvSpPr>
            <p:cNvPr id="35" name="Flowchart: Alternate Process 34"/>
            <p:cNvSpPr/>
            <p:nvPr/>
          </p:nvSpPr>
          <p:spPr>
            <a:xfrm>
              <a:off x="3456" y="2592"/>
              <a:ext cx="1056" cy="1200"/>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90000"/>
                </a:lnSpc>
                <a:spcBef>
                  <a:spcPct val="0"/>
                </a:spcBef>
                <a:spcAft>
                  <a:spcPct val="0"/>
                </a:spcAft>
                <a:defRPr/>
              </a:pPr>
              <a:r>
                <a:rPr lang="en-US" dirty="0">
                  <a:solidFill>
                    <a:srgbClr val="1C474A"/>
                  </a:solidFill>
                </a:rPr>
                <a:t>Revenue Protection</a:t>
              </a:r>
            </a:p>
            <a:p>
              <a:pPr algn="ctr" eaLnBrk="1" fontAlgn="base" hangingPunct="1">
                <a:lnSpc>
                  <a:spcPct val="90000"/>
                </a:lnSpc>
                <a:spcBef>
                  <a:spcPct val="0"/>
                </a:spcBef>
                <a:spcAft>
                  <a:spcPct val="0"/>
                </a:spcAft>
                <a:defRPr/>
              </a:pPr>
              <a:r>
                <a:rPr lang="en-US" dirty="0">
                  <a:solidFill>
                    <a:srgbClr val="1C474A"/>
                  </a:solidFill>
                </a:rPr>
                <a:t>(with High and Low Price)</a:t>
              </a:r>
            </a:p>
          </p:txBody>
        </p:sp>
        <p:cxnSp>
          <p:nvCxnSpPr>
            <p:cNvPr id="5150" name="Straight Arrow Connector 37"/>
            <p:cNvCxnSpPr>
              <a:cxnSpLocks noChangeShapeType="1"/>
            </p:cNvCxnSpPr>
            <p:nvPr/>
          </p:nvCxnSpPr>
          <p:spPr bwMode="auto">
            <a:xfrm>
              <a:off x="2595" y="868"/>
              <a:ext cx="1437" cy="476"/>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1" name="Straight Arrow Connector 40"/>
            <p:cNvCxnSpPr/>
            <p:nvPr/>
          </p:nvCxnSpPr>
          <p:spPr>
            <a:xfrm rot="5400000">
              <a:off x="3122" y="1753"/>
              <a:ext cx="623" cy="10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 name="Straight Arrow Connector 44"/>
            <p:cNvCxnSpPr/>
            <p:nvPr/>
          </p:nvCxnSpPr>
          <p:spPr>
            <a:xfrm rot="16200000" flipH="1">
              <a:off x="3662" y="2269"/>
              <a:ext cx="623" cy="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3960" y="1969"/>
              <a:ext cx="1079" cy="5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7" name="Rounded Rectangle 76"/>
            <p:cNvSpPr/>
            <p:nvPr/>
          </p:nvSpPr>
          <p:spPr>
            <a:xfrm>
              <a:off x="4560" y="2592"/>
              <a:ext cx="1104" cy="1333"/>
            </a:xfrm>
            <a:prstGeom prst="roundRect">
              <a:avLst/>
            </a:prstGeom>
          </p:spPr>
          <p:style>
            <a:lnRef idx="0">
              <a:schemeClr val="accent1"/>
            </a:lnRef>
            <a:fillRef idx="3">
              <a:schemeClr val="accent1"/>
            </a:fillRef>
            <a:effectRef idx="3">
              <a:schemeClr val="accent1"/>
            </a:effectRef>
            <a:fontRef idx="minor">
              <a:schemeClr val="lt1"/>
            </a:fontRef>
          </p:style>
          <p:txBody>
            <a:bodyPr anchor="ctr">
              <a:normAutofit lnSpcReduction="10000"/>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90000"/>
                </a:lnSpc>
                <a:spcBef>
                  <a:spcPct val="0"/>
                </a:spcBef>
                <a:spcAft>
                  <a:spcPct val="0"/>
                </a:spcAft>
                <a:defRPr/>
              </a:pPr>
              <a:r>
                <a:rPr lang="en-US" dirty="0">
                  <a:solidFill>
                    <a:srgbClr val="1C474A"/>
                  </a:solidFill>
                </a:rPr>
                <a:t>Revenue Protection with Harvest Price Exclusion</a:t>
              </a:r>
              <a:endParaRPr lang="en-US" sz="1400" dirty="0">
                <a:solidFill>
                  <a:srgbClr val="1C474A"/>
                </a:solidFill>
              </a:endParaRPr>
            </a:p>
          </p:txBody>
        </p:sp>
      </p:grpSp>
      <p:sp>
        <p:nvSpPr>
          <p:cNvPr id="5123" name="Slide Number Placeholder 16"/>
          <p:cNvSpPr txBox="1">
            <a:spLocks noGrp="1"/>
          </p:cNvSpPr>
          <p:nvPr/>
        </p:nvSpPr>
        <p:spPr bwMode="auto">
          <a:xfrm>
            <a:off x="6553200" y="6248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50000"/>
              </a:spcBef>
              <a:spcAft>
                <a:spcPct val="0"/>
              </a:spcAft>
            </a:pPr>
            <a:endParaRPr lang="en-US" sz="1200" dirty="0">
              <a:solidFill>
                <a:srgbClr val="000000"/>
              </a:solidFill>
              <a:latin typeface="Arial Black" pitchFamily="34" charset="0"/>
            </a:endParaRPr>
          </a:p>
        </p:txBody>
      </p:sp>
      <p:sp>
        <p:nvSpPr>
          <p:cNvPr id="5124" name="Slide Number Placeholder 18"/>
          <p:cNvSpPr txBox="1">
            <a:spLocks noGrp="1"/>
          </p:cNvSpPr>
          <p:nvPr/>
        </p:nvSpPr>
        <p:spPr bwMode="auto">
          <a:xfrm>
            <a:off x="65532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endParaRPr lang="en-US" sz="1400" b="1" dirty="0">
              <a:solidFill>
                <a:srgbClr val="000000"/>
              </a:solidFill>
              <a:latin typeface="Times New Roman" pitchFamily="18" charset="0"/>
            </a:endParaRPr>
          </a:p>
        </p:txBody>
      </p:sp>
      <p:sp>
        <p:nvSpPr>
          <p:cNvPr id="5125" name="Rectangle 36"/>
          <p:cNvSpPr>
            <a:spLocks noGrp="1" noChangeArrowheads="1"/>
          </p:cNvSpPr>
          <p:nvPr>
            <p:ph type="title"/>
          </p:nvPr>
        </p:nvSpPr>
        <p:spPr>
          <a:xfrm>
            <a:off x="228600" y="831734"/>
            <a:ext cx="8686800" cy="685800"/>
          </a:xfrm>
        </p:spPr>
        <p:txBody>
          <a:bodyPr/>
          <a:lstStyle/>
          <a:p>
            <a:r>
              <a:rPr lang="en-US" dirty="0"/>
              <a:t>MPCI Plans</a:t>
            </a:r>
          </a:p>
        </p:txBody>
      </p:sp>
    </p:spTree>
    <p:extLst>
      <p:ext uri="{BB962C8B-B14F-4D97-AF65-F5344CB8AC3E}">
        <p14:creationId xmlns:p14="http://schemas.microsoft.com/office/powerpoint/2010/main" val="107969300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710241"/>
            <a:ext cx="8229600" cy="1143000"/>
          </a:xfrm>
        </p:spPr>
        <p:txBody>
          <a:bodyPr/>
          <a:lstStyle/>
          <a:p>
            <a:pPr eaLnBrk="1" hangingPunct="1"/>
            <a:r>
              <a:rPr lang="en-US" dirty="0"/>
              <a:t>What Losses Are Covered?</a:t>
            </a:r>
          </a:p>
        </p:txBody>
      </p:sp>
      <p:sp>
        <p:nvSpPr>
          <p:cNvPr id="29699" name="Rectangle 3"/>
          <p:cNvSpPr>
            <a:spLocks noGrp="1" noChangeArrowheads="1"/>
          </p:cNvSpPr>
          <p:nvPr>
            <p:ph type="body" sz="half" idx="1"/>
          </p:nvPr>
        </p:nvSpPr>
        <p:spPr>
          <a:xfrm>
            <a:off x="457200" y="1752600"/>
            <a:ext cx="4038600" cy="4800600"/>
          </a:xfrm>
        </p:spPr>
        <p:txBody>
          <a:bodyPr/>
          <a:lstStyle/>
          <a:p>
            <a:pPr marL="342900" indent="-342900" eaLnBrk="1" hangingPunct="1">
              <a:buFont typeface="Arial" panose="020B0604020202020204" pitchFamily="34" charset="0"/>
              <a:buChar char="•"/>
            </a:pPr>
            <a:r>
              <a:rPr lang="en-US" dirty="0"/>
              <a:t>Adverse weather conditions i.e. drought, flood, freeze, hail, wind…</a:t>
            </a:r>
          </a:p>
          <a:p>
            <a:pPr marL="342900" indent="-342900" eaLnBrk="1" hangingPunct="1">
              <a:buFont typeface="Arial" panose="020B0604020202020204" pitchFamily="34" charset="0"/>
              <a:buChar char="•"/>
            </a:pPr>
            <a:r>
              <a:rPr lang="en-US" dirty="0"/>
              <a:t>Fire</a:t>
            </a:r>
          </a:p>
          <a:p>
            <a:pPr marL="342900" indent="-342900" eaLnBrk="1" hangingPunct="1">
              <a:buFont typeface="Arial" panose="020B0604020202020204" pitchFamily="34" charset="0"/>
              <a:buChar char="•"/>
            </a:pPr>
            <a:r>
              <a:rPr lang="en-US" dirty="0"/>
              <a:t>Insects</a:t>
            </a:r>
          </a:p>
          <a:p>
            <a:pPr marL="342900" indent="-342900" eaLnBrk="1" hangingPunct="1">
              <a:buFont typeface="Arial" panose="020B0604020202020204" pitchFamily="34" charset="0"/>
              <a:buChar char="•"/>
            </a:pPr>
            <a:r>
              <a:rPr lang="en-US" dirty="0"/>
              <a:t>Disease</a:t>
            </a:r>
          </a:p>
        </p:txBody>
      </p:sp>
      <p:sp>
        <p:nvSpPr>
          <p:cNvPr id="29700" name="Rectangle 4"/>
          <p:cNvSpPr>
            <a:spLocks noGrp="1" noChangeArrowheads="1"/>
          </p:cNvSpPr>
          <p:nvPr>
            <p:ph type="body" sz="half" idx="2"/>
          </p:nvPr>
        </p:nvSpPr>
        <p:spPr>
          <a:xfrm>
            <a:off x="4648200" y="1752600"/>
            <a:ext cx="3969589" cy="4800600"/>
          </a:xfrm>
        </p:spPr>
        <p:txBody>
          <a:bodyPr/>
          <a:lstStyle/>
          <a:p>
            <a:pPr marL="342900" indent="-342900" eaLnBrk="1" hangingPunct="1">
              <a:buFont typeface="Arial" panose="020B0604020202020204" pitchFamily="34" charset="0"/>
              <a:buChar char="•"/>
            </a:pPr>
            <a:r>
              <a:rPr lang="en-US" dirty="0"/>
              <a:t>Wildlife</a:t>
            </a:r>
          </a:p>
          <a:p>
            <a:pPr marL="342900" indent="-342900" eaLnBrk="1" hangingPunct="1">
              <a:buFont typeface="Arial" panose="020B0604020202020204" pitchFamily="34" charset="0"/>
              <a:buChar char="•"/>
            </a:pPr>
            <a:r>
              <a:rPr lang="en-US" dirty="0"/>
              <a:t>Earthquake</a:t>
            </a:r>
          </a:p>
          <a:p>
            <a:pPr marL="342900" indent="-342900" eaLnBrk="1" hangingPunct="1">
              <a:buFont typeface="Arial" panose="020B0604020202020204" pitchFamily="34" charset="0"/>
              <a:buChar char="•"/>
            </a:pPr>
            <a:r>
              <a:rPr lang="en-US" dirty="0"/>
              <a:t>Volcanic eruption</a:t>
            </a:r>
          </a:p>
          <a:p>
            <a:pPr marL="342900" indent="-342900" eaLnBrk="1" hangingPunct="1">
              <a:buFont typeface="Arial" panose="020B0604020202020204" pitchFamily="34" charset="0"/>
              <a:buChar char="•"/>
            </a:pPr>
            <a:r>
              <a:rPr lang="en-US" dirty="0"/>
              <a:t>Failure of the irrigation water supply</a:t>
            </a:r>
          </a:p>
        </p:txBody>
      </p:sp>
      <p:sp>
        <p:nvSpPr>
          <p:cNvPr id="29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eaLnBrk="1" hangingPunct="1"/>
            <a:endParaRPr lang="en-US" dirty="0">
              <a:latin typeface="Times New Roman" pitchFamily="18" charset="0"/>
            </a:endParaRPr>
          </a:p>
        </p:txBody>
      </p:sp>
    </p:spTree>
    <p:extLst>
      <p:ext uri="{BB962C8B-B14F-4D97-AF65-F5344CB8AC3E}">
        <p14:creationId xmlns:p14="http://schemas.microsoft.com/office/powerpoint/2010/main" val="256085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5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fade">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fade">
                                      <p:cBhvr>
                                        <p:cTn id="22" dur="500"/>
                                        <p:tgtEl>
                                          <p:spTgt spid="2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700">
                                            <p:txEl>
                                              <p:pRg st="0" end="0"/>
                                            </p:txEl>
                                          </p:spTgt>
                                        </p:tgtEl>
                                        <p:attrNameLst>
                                          <p:attrName>style.visibility</p:attrName>
                                        </p:attrNameLst>
                                      </p:cBhvr>
                                      <p:to>
                                        <p:strVal val="visible"/>
                                      </p:to>
                                    </p:set>
                                    <p:animEffect transition="in" filter="fade">
                                      <p:cBhvr>
                                        <p:cTn id="27" dur="500"/>
                                        <p:tgtEl>
                                          <p:spTgt spid="2970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700">
                                            <p:txEl>
                                              <p:pRg st="1" end="1"/>
                                            </p:txEl>
                                          </p:spTgt>
                                        </p:tgtEl>
                                        <p:attrNameLst>
                                          <p:attrName>style.visibility</p:attrName>
                                        </p:attrNameLst>
                                      </p:cBhvr>
                                      <p:to>
                                        <p:strVal val="visible"/>
                                      </p:to>
                                    </p:set>
                                    <p:animEffect transition="in" filter="fade">
                                      <p:cBhvr>
                                        <p:cTn id="32" dur="500"/>
                                        <p:tgtEl>
                                          <p:spTgt spid="2970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00">
                                            <p:txEl>
                                              <p:pRg st="2" end="2"/>
                                            </p:txEl>
                                          </p:spTgt>
                                        </p:tgtEl>
                                        <p:attrNameLst>
                                          <p:attrName>style.visibility</p:attrName>
                                        </p:attrNameLst>
                                      </p:cBhvr>
                                      <p:to>
                                        <p:strVal val="visible"/>
                                      </p:to>
                                    </p:set>
                                    <p:animEffect transition="in" filter="fade">
                                      <p:cBhvr>
                                        <p:cTn id="37" dur="500"/>
                                        <p:tgtEl>
                                          <p:spTgt spid="2970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700">
                                            <p:txEl>
                                              <p:pRg st="3" end="3"/>
                                            </p:txEl>
                                          </p:spTgt>
                                        </p:tgtEl>
                                        <p:attrNameLst>
                                          <p:attrName>style.visibility</p:attrName>
                                        </p:attrNameLst>
                                      </p:cBhvr>
                                      <p:to>
                                        <p:strVal val="visible"/>
                                      </p:to>
                                    </p:set>
                                    <p:animEffect transition="in" filter="fade">
                                      <p:cBhvr>
                                        <p:cTn id="42" dur="500"/>
                                        <p:tgtEl>
                                          <p:spTgt spid="297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P spid="2970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9</a:t>
            </a:fld>
            <a:endParaRPr lang="en-US" dirty="0"/>
          </a:p>
        </p:txBody>
      </p:sp>
      <p:sp>
        <p:nvSpPr>
          <p:cNvPr id="4" name="TextBox 3"/>
          <p:cNvSpPr txBox="1"/>
          <p:nvPr/>
        </p:nvSpPr>
        <p:spPr>
          <a:xfrm>
            <a:off x="468637" y="1766023"/>
            <a:ext cx="8206727" cy="992579"/>
          </a:xfrm>
          <a:prstGeom prst="rect">
            <a:avLst/>
          </a:prstGeom>
          <a:noFill/>
        </p:spPr>
        <p:txBody>
          <a:bodyPr wrap="square" rtlCol="0">
            <a:spAutoFit/>
          </a:bodyPr>
          <a:lstStyle/>
          <a:p>
            <a:pPr lvl="0"/>
            <a:endParaRPr lang="en-US" sz="1650" dirty="0"/>
          </a:p>
          <a:p>
            <a:pPr>
              <a:buClr>
                <a:schemeClr val="accent1">
                  <a:lumMod val="75000"/>
                </a:schemeClr>
              </a:buClr>
            </a:pPr>
            <a:endParaRPr lang="en-US" sz="2100" dirty="0">
              <a:solidFill>
                <a:prstClr val="black"/>
              </a:solidFill>
            </a:endParaRPr>
          </a:p>
          <a:p>
            <a:pPr marL="342900" indent="-342900">
              <a:buClr>
                <a:schemeClr val="accent1">
                  <a:lumMod val="75000"/>
                </a:schemeClr>
              </a:buClr>
              <a:buFont typeface="Arial" panose="020B0604020202020204" pitchFamily="34" charset="0"/>
              <a:buChar char="•"/>
            </a:pPr>
            <a:endParaRPr lang="en-US" sz="2100" dirty="0">
              <a:solidFill>
                <a:prstClr val="black"/>
              </a:solidFill>
            </a:endParaRPr>
          </a:p>
        </p:txBody>
      </p:sp>
      <p:pic>
        <p:nvPicPr>
          <p:cNvPr id="6" name="Picture 5">
            <a:extLst>
              <a:ext uri="{FF2B5EF4-FFF2-40B4-BE49-F238E27FC236}">
                <a16:creationId xmlns:a16="http://schemas.microsoft.com/office/drawing/2014/main" id="{FDBF40C8-EBBE-4FA1-BE22-7EDCC0A69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022" y="1876008"/>
            <a:ext cx="4295955" cy="4774198"/>
          </a:xfrm>
          <a:prstGeom prst="rect">
            <a:avLst/>
          </a:prstGeom>
        </p:spPr>
      </p:pic>
      <p:sp>
        <p:nvSpPr>
          <p:cNvPr id="3" name="Title 1"/>
          <p:cNvSpPr txBox="1">
            <a:spLocks/>
          </p:cNvSpPr>
          <p:nvPr/>
        </p:nvSpPr>
        <p:spPr>
          <a:xfrm>
            <a:off x="57150" y="936995"/>
            <a:ext cx="8133922" cy="803041"/>
          </a:xfrm>
          <a:prstGeom prst="rect">
            <a:avLst/>
          </a:prstGeom>
        </p:spPr>
        <p:txBody>
          <a:bodyPr vert="horz" lIns="68580" tIns="34290" rIns="68580" bIns="3429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25" b="1" dirty="0"/>
              <a:t>Indemnities Nationally:</a:t>
            </a:r>
            <a:endParaRPr lang="en-US" sz="2475" b="1" dirty="0"/>
          </a:p>
        </p:txBody>
      </p:sp>
    </p:spTree>
    <p:extLst>
      <p:ext uri="{BB962C8B-B14F-4D97-AF65-F5344CB8AC3E}">
        <p14:creationId xmlns:p14="http://schemas.microsoft.com/office/powerpoint/2010/main" val="33317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70611F83-EC6F-1A4A-A09F-A96BD60C9844}" vid="{D2D47D5B-33B3-CF48-AB89-2EA9B940B62F}"/>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dustrial Hemp Economics" id="{628D0B01-5BEF-44DC-BAD6-61FF199F7625}" vid="{7C749533-2FCA-45F9-BA46-697F9F790D37}"/>
    </a:ext>
  </a:extLst>
</a:theme>
</file>

<file path=ppt/theme/theme3.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14398</TotalTime>
  <Words>5261</Words>
  <Application>Microsoft Office PowerPoint</Application>
  <PresentationFormat>On-screen Show (4:3)</PresentationFormat>
  <Paragraphs>818</Paragraphs>
  <Slides>59</Slides>
  <Notes>27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59</vt:i4>
      </vt:variant>
    </vt:vector>
  </HeadingPairs>
  <TitlesOfParts>
    <vt:vector size="75" baseType="lpstr">
      <vt:lpstr>Arial</vt:lpstr>
      <vt:lpstr>Arial Black</vt:lpstr>
      <vt:lpstr>Arial Narrow</vt:lpstr>
      <vt:lpstr>Book Antiqua</vt:lpstr>
      <vt:lpstr>Calibri</vt:lpstr>
      <vt:lpstr>Calibri Light</vt:lpstr>
      <vt:lpstr>Corbel</vt:lpstr>
      <vt:lpstr>Gadugi</vt:lpstr>
      <vt:lpstr>Tahoma</vt:lpstr>
      <vt:lpstr>Times New Roman</vt:lpstr>
      <vt:lpstr>Verdana</vt:lpstr>
      <vt:lpstr>Wingdings 2</vt:lpstr>
      <vt:lpstr>1_Default Design</vt:lpstr>
      <vt:lpstr>HDOfficeLightV0</vt:lpstr>
      <vt:lpstr>Retrospect</vt:lpstr>
      <vt:lpstr>1_Custom Design</vt:lpstr>
      <vt:lpstr>Now what about Crop Insurance?</vt:lpstr>
      <vt:lpstr>What is Crop Insurance?</vt:lpstr>
      <vt:lpstr>Types of Multi Peril Crop Insurance</vt:lpstr>
      <vt:lpstr>Animal/Livestock Related Insurance Policies</vt:lpstr>
      <vt:lpstr>Private Crop Insurance Policies</vt:lpstr>
      <vt:lpstr>Federal Crop Insurance Versus Private Crop-Hail Insurance</vt:lpstr>
      <vt:lpstr>MPCI Plans</vt:lpstr>
      <vt:lpstr>What Losses Are Covered?</vt:lpstr>
      <vt:lpstr>PowerPoint Presentation</vt:lpstr>
      <vt:lpstr>Why Government Involvement?</vt:lpstr>
      <vt:lpstr>History</vt:lpstr>
      <vt:lpstr>1980 Federal Crop Insurance Act</vt:lpstr>
      <vt:lpstr>Major Crop Insurance Legislation Since 1980</vt:lpstr>
      <vt:lpstr>Market Penetration of Principle Crops</vt:lpstr>
      <vt:lpstr>PowerPoint Presentation</vt:lpstr>
      <vt:lpstr>PowerPoint Presentation</vt:lpstr>
      <vt:lpstr>PowerPoint Presentation</vt:lpstr>
      <vt:lpstr>PowerPoint Presentation</vt:lpstr>
      <vt:lpstr>Part of Risk Management Legislation</vt:lpstr>
      <vt:lpstr>Adverse Selection</vt:lpstr>
      <vt:lpstr>Moral Hazard</vt:lpstr>
      <vt:lpstr>Reinsurance</vt:lpstr>
      <vt:lpstr>2018 Crop Insurance Premiums by Type</vt:lpstr>
      <vt:lpstr>Revenue Policies Now 77% of  Total Premium</vt:lpstr>
      <vt:lpstr>Crop Insurance Loss Ratio</vt:lpstr>
      <vt:lpstr>PowerPoint Presentation</vt:lpstr>
      <vt:lpstr>PowerPoint Presentation</vt:lpstr>
      <vt:lpstr>Basic Components of the Crop Insurance  Program</vt:lpstr>
      <vt:lpstr>PowerPoint Presentation</vt:lpstr>
      <vt:lpstr>Overview of Policies</vt:lpstr>
      <vt:lpstr>Overview of Policies</vt:lpstr>
      <vt:lpstr>Overview of Policies</vt:lpstr>
      <vt:lpstr>Overview of Policies</vt:lpstr>
      <vt:lpstr>Catastrophic (CAT) Coverage</vt:lpstr>
      <vt:lpstr>OTHER INSURANCE</vt:lpstr>
      <vt:lpstr>OTHER INSURANCE</vt:lpstr>
      <vt:lpstr>What Level of Coverage Do I Buy?</vt:lpstr>
      <vt:lpstr>PowerPoint Presentation</vt:lpstr>
      <vt:lpstr>PowerPoint Presentation</vt:lpstr>
      <vt:lpstr>PowerPoint Presentation</vt:lpstr>
      <vt:lpstr>NAP</vt:lpstr>
      <vt:lpstr>Actual Production History</vt:lpstr>
      <vt:lpstr>Catastrophic Coverage (CAT)</vt:lpstr>
      <vt:lpstr>CAT Example - Cotton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Make Crop Insurance Work for You</vt:lpstr>
      <vt:lpstr>Crop Insurance Prices</vt:lpstr>
      <vt:lpstr>General Information  New in 2018 Farm Bill</vt:lpstr>
      <vt:lpstr>Multi-Peril Crop Insurance for Hemp</vt:lpstr>
      <vt:lpstr>Hemp MPCI Pilot States and Counties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B Smith - Agribusiness</dc:creator>
  <cp:lastModifiedBy>Nathan Smith</cp:lastModifiedBy>
  <cp:revision>282</cp:revision>
  <cp:lastPrinted>2017-11-09T12:38:18Z</cp:lastPrinted>
  <dcterms:created xsi:type="dcterms:W3CDTF">2017-11-06T15:45:09Z</dcterms:created>
  <dcterms:modified xsi:type="dcterms:W3CDTF">2020-02-07T17:50:47Z</dcterms:modified>
</cp:coreProperties>
</file>