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5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15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7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0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9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9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3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1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9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0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815AC-20AE-0A45-9CD0-548E6938606A}" type="datetimeFigureOut">
              <a:rPr lang="en-US" smtClean="0"/>
              <a:t>1/30/22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F8DD-3F88-1443-898B-FAE150644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5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F1B0AD1-4CC1-8948-BA00-C01B765BD7F9}"/>
              </a:ext>
            </a:extLst>
          </p:cNvPr>
          <p:cNvGrpSpPr/>
          <p:nvPr/>
        </p:nvGrpSpPr>
        <p:grpSpPr>
          <a:xfrm>
            <a:off x="-100929" y="125384"/>
            <a:ext cx="9345858" cy="6607231"/>
            <a:chOff x="-100929" y="125384"/>
            <a:chExt cx="9345858" cy="660723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5D284D4-172A-7740-8CEC-BDD1CA6EEB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00929" y="125384"/>
              <a:ext cx="9345858" cy="6607231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631D5C6-8A7F-8A4A-AF95-7535F4730B32}"/>
                </a:ext>
              </a:extLst>
            </p:cNvPr>
            <p:cNvSpPr txBox="1"/>
            <p:nvPr/>
          </p:nvSpPr>
          <p:spPr>
            <a:xfrm>
              <a:off x="7224151" y="1209878"/>
              <a:ext cx="1657589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For whom are we creating value?</a:t>
              </a:r>
            </a:p>
            <a:p>
              <a:r>
                <a:rPr lang="en-US" sz="800" dirty="0"/>
                <a:t>Who are our most important customers, clients, or users?</a:t>
              </a:r>
            </a:p>
            <a:p>
              <a:endParaRPr lang="en-US" sz="800" dirty="0"/>
            </a:p>
            <a:p>
              <a:r>
                <a:rPr lang="en-US" sz="800" b="1" i="1" dirty="0"/>
                <a:t>Examples:</a:t>
              </a:r>
            </a:p>
            <a:p>
              <a:r>
                <a:rPr lang="en-US" sz="800" i="1" dirty="0"/>
                <a:t>Mass Market</a:t>
              </a:r>
            </a:p>
            <a:p>
              <a:r>
                <a:rPr lang="en-US" sz="800" i="1" dirty="0"/>
                <a:t>Niche Market</a:t>
              </a:r>
            </a:p>
            <a:p>
              <a:r>
                <a:rPr lang="en-US" sz="800" i="1" dirty="0"/>
                <a:t>Segmented</a:t>
              </a:r>
            </a:p>
            <a:p>
              <a:r>
                <a:rPr lang="en-US" sz="800" i="1" dirty="0"/>
                <a:t>Diversified</a:t>
              </a:r>
            </a:p>
            <a:p>
              <a:r>
                <a:rPr lang="en-US" sz="800" i="1" dirty="0"/>
                <a:t>Multi-sided Platform</a:t>
              </a:r>
            </a:p>
            <a:p>
              <a:endParaRPr lang="en-US" sz="800" i="1" dirty="0"/>
            </a:p>
            <a:p>
              <a:endParaRPr lang="en-US" sz="800" i="1" dirty="0"/>
            </a:p>
            <a:p>
              <a:r>
                <a:rPr lang="en-US" sz="800" b="1" i="1" dirty="0"/>
                <a:t>Distinct CS Tests:</a:t>
              </a:r>
            </a:p>
            <a:p>
              <a:r>
                <a:rPr lang="en-US" sz="800" dirty="0"/>
                <a:t>Do their needs require and justify a distinct offer? </a:t>
              </a:r>
            </a:p>
            <a:p>
              <a:r>
                <a:rPr lang="en-US" sz="800" dirty="0"/>
                <a:t>Are they reached through separate distribution channels? </a:t>
              </a:r>
            </a:p>
            <a:p>
              <a:r>
                <a:rPr lang="en-US" sz="800" dirty="0"/>
                <a:t>Do they require different types of relationships? </a:t>
              </a:r>
            </a:p>
            <a:p>
              <a:r>
                <a:rPr lang="en-US" sz="800" dirty="0"/>
                <a:t>Do they have substantially different profitability's? </a:t>
              </a:r>
            </a:p>
            <a:p>
              <a:r>
                <a:rPr lang="en-US" sz="800" dirty="0"/>
                <a:t>Are they willing to pay for different aspects of the offer? </a:t>
              </a:r>
            </a:p>
            <a:p>
              <a:endParaRPr lang="en-US" sz="800" i="1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6740F58-6C88-5049-AE14-651631DD1FCB}"/>
                </a:ext>
              </a:extLst>
            </p:cNvPr>
            <p:cNvSpPr txBox="1"/>
            <p:nvPr/>
          </p:nvSpPr>
          <p:spPr>
            <a:xfrm>
              <a:off x="5466604" y="1176091"/>
              <a:ext cx="165758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What type of relationship does each of our CS expect?</a:t>
              </a:r>
            </a:p>
            <a:p>
              <a:r>
                <a:rPr lang="en-US" sz="800" dirty="0"/>
                <a:t>Which ones have we established?</a:t>
              </a:r>
            </a:p>
            <a:p>
              <a:r>
                <a:rPr lang="en-US" sz="800" dirty="0"/>
                <a:t>Which do we want to establish?</a:t>
              </a:r>
            </a:p>
            <a:p>
              <a:r>
                <a:rPr lang="en-US" sz="800" dirty="0"/>
                <a:t>Which ones work?</a:t>
              </a:r>
            </a:p>
            <a:p>
              <a:r>
                <a:rPr lang="en-US" sz="800" dirty="0"/>
                <a:t>How are they integrated with the rest of the business model? </a:t>
              </a:r>
            </a:p>
            <a:p>
              <a:endParaRPr lang="en-US" sz="800" dirty="0"/>
            </a:p>
            <a:p>
              <a:r>
                <a:rPr lang="en-US" sz="800" b="1" i="1" dirty="0"/>
                <a:t>Examples</a:t>
              </a:r>
              <a:r>
                <a:rPr lang="en-US" sz="800" i="1" dirty="0"/>
                <a:t>: personal assistance, dedicated personal assistance, self-service, automated services, communities, co-creation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ABE20C1-D22B-D24F-97BB-C7ECF66DDF19}"/>
                </a:ext>
              </a:extLst>
            </p:cNvPr>
            <p:cNvSpPr txBox="1"/>
            <p:nvPr/>
          </p:nvSpPr>
          <p:spPr>
            <a:xfrm>
              <a:off x="5486395" y="2901651"/>
              <a:ext cx="1618005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Through which Channels do our CS want to be reached?</a:t>
              </a:r>
            </a:p>
            <a:p>
              <a:r>
                <a:rPr lang="en-US" sz="800" dirty="0"/>
                <a:t>How are we reaching them now?</a:t>
              </a:r>
            </a:p>
            <a:p>
              <a:r>
                <a:rPr lang="en-US" sz="800" dirty="0"/>
                <a:t>How are our Channels integrated?</a:t>
              </a:r>
            </a:p>
            <a:p>
              <a:r>
                <a:rPr lang="en-US" sz="800" dirty="0"/>
                <a:t>Which work best?</a:t>
              </a:r>
            </a:p>
            <a:p>
              <a:r>
                <a:rPr lang="en-US" sz="800" dirty="0"/>
                <a:t>Most cost efficient?</a:t>
              </a:r>
            </a:p>
            <a:p>
              <a:endParaRPr lang="en-US" sz="800" dirty="0"/>
            </a:p>
            <a:p>
              <a:r>
                <a:rPr lang="en-US" sz="800" b="1" i="1" dirty="0"/>
                <a:t>Channel Phases: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800" i="1" dirty="0"/>
                <a:t>Awareness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800" i="1" dirty="0"/>
                <a:t>Evaluation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800" i="1" dirty="0"/>
                <a:t>Purchase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800" i="1" dirty="0"/>
                <a:t>Delivery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800" i="1" dirty="0"/>
                <a:t>After Sales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35CC504-3454-674B-B13C-8759D50B9C64}"/>
                </a:ext>
              </a:extLst>
            </p:cNvPr>
            <p:cNvSpPr txBox="1"/>
            <p:nvPr/>
          </p:nvSpPr>
          <p:spPr>
            <a:xfrm>
              <a:off x="3766461" y="1230830"/>
              <a:ext cx="1618004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What value do we deliver to the customer?</a:t>
              </a:r>
            </a:p>
            <a:p>
              <a:r>
                <a:rPr lang="en-US" sz="800" dirty="0"/>
                <a:t>What do you offer your customer to create gains?</a:t>
              </a:r>
            </a:p>
            <a:p>
              <a:r>
                <a:rPr lang="en-US" sz="800" dirty="0"/>
                <a:t>Which one of our customer’s problems are we helping to solve?</a:t>
              </a:r>
            </a:p>
            <a:p>
              <a:r>
                <a:rPr lang="en-US" sz="800" dirty="0"/>
                <a:t>Which customer needs are we satisfying or pains relieving?</a:t>
              </a:r>
            </a:p>
            <a:p>
              <a:r>
                <a:rPr lang="en-US" sz="800" dirty="0"/>
                <a:t>What bundles of products/services are we offering each CS to help gets job done?</a:t>
              </a:r>
            </a:p>
            <a:p>
              <a:endParaRPr lang="en-US" sz="800" dirty="0"/>
            </a:p>
            <a:p>
              <a:endParaRPr lang="en-US" sz="800" i="1" dirty="0"/>
            </a:p>
            <a:p>
              <a:r>
                <a:rPr lang="en-US" sz="800" b="1" i="1" dirty="0"/>
                <a:t>Characteristics:</a:t>
              </a:r>
            </a:p>
            <a:p>
              <a:r>
                <a:rPr lang="en-US" sz="800" i="1" dirty="0"/>
                <a:t>Newness</a:t>
              </a:r>
            </a:p>
            <a:p>
              <a:r>
                <a:rPr lang="en-US" sz="800" i="1" dirty="0"/>
                <a:t>Performance</a:t>
              </a:r>
            </a:p>
            <a:p>
              <a:r>
                <a:rPr lang="en-US" sz="800" i="1" dirty="0"/>
                <a:t>Customization</a:t>
              </a:r>
            </a:p>
            <a:p>
              <a:r>
                <a:rPr lang="en-US" sz="800" i="1" dirty="0"/>
                <a:t>“Getting the job done”</a:t>
              </a:r>
            </a:p>
            <a:p>
              <a:r>
                <a:rPr lang="en-US" sz="800" i="1" dirty="0"/>
                <a:t>Design</a:t>
              </a:r>
            </a:p>
            <a:p>
              <a:r>
                <a:rPr lang="en-US" sz="800" i="1" dirty="0"/>
                <a:t>Brand/Status</a:t>
              </a:r>
            </a:p>
            <a:p>
              <a:r>
                <a:rPr lang="en-US" sz="800" i="1" dirty="0"/>
                <a:t>Price</a:t>
              </a:r>
            </a:p>
            <a:p>
              <a:r>
                <a:rPr lang="en-US" sz="800" i="1" dirty="0"/>
                <a:t>Cost reduction</a:t>
              </a:r>
            </a:p>
            <a:p>
              <a:r>
                <a:rPr lang="en-US" sz="800" i="1" dirty="0"/>
                <a:t>Risk reduction</a:t>
              </a:r>
            </a:p>
            <a:p>
              <a:r>
                <a:rPr lang="en-US" sz="800" i="1" dirty="0"/>
                <a:t>Accessibility</a:t>
              </a:r>
            </a:p>
            <a:p>
              <a:r>
                <a:rPr lang="en-US" sz="800" i="1" dirty="0"/>
                <a:t>Convenience/usability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E5097A0-9897-C544-9237-13396B6911E7}"/>
                </a:ext>
              </a:extLst>
            </p:cNvPr>
            <p:cNvSpPr txBox="1"/>
            <p:nvPr/>
          </p:nvSpPr>
          <p:spPr>
            <a:xfrm>
              <a:off x="1970820" y="1187682"/>
              <a:ext cx="165758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What Key Activities do our VP require?</a:t>
              </a:r>
            </a:p>
            <a:p>
              <a:r>
                <a:rPr lang="en-US" sz="800" dirty="0"/>
                <a:t>Our Distribution Channels?</a:t>
              </a:r>
            </a:p>
            <a:p>
              <a:r>
                <a:rPr lang="en-US" sz="800" dirty="0"/>
                <a:t>Customer relationships?</a:t>
              </a:r>
            </a:p>
            <a:p>
              <a:r>
                <a:rPr lang="en-US" sz="800" dirty="0"/>
                <a:t>Revenue Streams?</a:t>
              </a:r>
            </a:p>
            <a:p>
              <a:endParaRPr lang="en-US" sz="800" dirty="0"/>
            </a:p>
            <a:p>
              <a:endParaRPr lang="en-US" sz="800" dirty="0"/>
            </a:p>
            <a:p>
              <a:r>
                <a:rPr lang="en-US" sz="800" b="1" i="1" dirty="0"/>
                <a:t>Categories:</a:t>
              </a:r>
            </a:p>
            <a:p>
              <a:r>
                <a:rPr lang="en-US" sz="800" i="1" dirty="0"/>
                <a:t>Production</a:t>
              </a:r>
            </a:p>
            <a:p>
              <a:r>
                <a:rPr lang="en-US" sz="800" i="1" dirty="0"/>
                <a:t>Problem Solving</a:t>
              </a:r>
            </a:p>
            <a:p>
              <a:r>
                <a:rPr lang="en-US" sz="800" i="1" dirty="0"/>
                <a:t>Platform/Network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384E3FD-C4E6-C041-BB78-0DB2EFBFA505}"/>
                </a:ext>
              </a:extLst>
            </p:cNvPr>
            <p:cNvSpPr txBox="1"/>
            <p:nvPr/>
          </p:nvSpPr>
          <p:spPr>
            <a:xfrm>
              <a:off x="1985164" y="2917371"/>
              <a:ext cx="1618003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What Key Resources do our VP require?</a:t>
              </a:r>
            </a:p>
            <a:p>
              <a:r>
                <a:rPr lang="en-US" sz="800" dirty="0"/>
                <a:t>Our Distribution Channels?</a:t>
              </a:r>
            </a:p>
            <a:p>
              <a:r>
                <a:rPr lang="en-US" sz="800" dirty="0"/>
                <a:t>Our Customer Relationships?</a:t>
              </a:r>
            </a:p>
            <a:p>
              <a:r>
                <a:rPr lang="en-US" sz="800" dirty="0"/>
                <a:t>Revenue Streams?</a:t>
              </a:r>
            </a:p>
            <a:p>
              <a:endParaRPr lang="en-US" sz="800" dirty="0"/>
            </a:p>
            <a:p>
              <a:r>
                <a:rPr lang="en-US" sz="800" b="1" i="1" dirty="0"/>
                <a:t>Types of Resources:</a:t>
              </a:r>
            </a:p>
            <a:p>
              <a:r>
                <a:rPr lang="en-US" sz="800" i="1" dirty="0"/>
                <a:t>Physical</a:t>
              </a:r>
            </a:p>
            <a:p>
              <a:r>
                <a:rPr lang="en-US" sz="800" i="1" dirty="0"/>
                <a:t>Intellectual (brand, patents, copyrights, data)</a:t>
              </a:r>
            </a:p>
            <a:p>
              <a:r>
                <a:rPr lang="en-US" sz="800" i="1" dirty="0"/>
                <a:t>Human</a:t>
              </a:r>
            </a:p>
            <a:p>
              <a:r>
                <a:rPr lang="en-US" sz="800" i="1" dirty="0"/>
                <a:t>Financial</a:t>
              </a:r>
            </a:p>
            <a:p>
              <a:r>
                <a:rPr lang="en-US" sz="800" i="1" dirty="0"/>
                <a:t>Operational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EB71E51-54B8-7C42-B884-1E57BDC02D68}"/>
                </a:ext>
              </a:extLst>
            </p:cNvPr>
            <p:cNvSpPr txBox="1"/>
            <p:nvPr/>
          </p:nvSpPr>
          <p:spPr>
            <a:xfrm>
              <a:off x="262260" y="1166260"/>
              <a:ext cx="1608602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Whare our Key Partners?</a:t>
              </a:r>
            </a:p>
            <a:p>
              <a:r>
                <a:rPr lang="en-US" sz="800" dirty="0"/>
                <a:t>Who are our key suppliers?</a:t>
              </a:r>
            </a:p>
            <a:p>
              <a:r>
                <a:rPr lang="en-US" sz="800" dirty="0"/>
                <a:t>Which Key Resources are we acquiring from partners?</a:t>
              </a:r>
            </a:p>
            <a:p>
              <a:r>
                <a:rPr lang="en-US" sz="800" dirty="0"/>
                <a:t>Which Key Activities do partners perform?</a:t>
              </a:r>
            </a:p>
            <a:p>
              <a:endParaRPr lang="en-US" sz="800" dirty="0"/>
            </a:p>
            <a:p>
              <a:r>
                <a:rPr lang="en-US" sz="800" b="1" i="1" dirty="0"/>
                <a:t>Types:</a:t>
              </a:r>
            </a:p>
            <a:p>
              <a:r>
                <a:rPr lang="en-US" sz="800" i="1" dirty="0"/>
                <a:t>Strategic Alliance between non-competitors</a:t>
              </a:r>
            </a:p>
            <a:p>
              <a:r>
                <a:rPr lang="en-US" sz="800" i="1" dirty="0"/>
                <a:t>Coopetition – strategic relationship between competitors</a:t>
              </a:r>
            </a:p>
            <a:p>
              <a:r>
                <a:rPr lang="en-US" sz="800" i="1" dirty="0"/>
                <a:t>Joint ventures to develop new business</a:t>
              </a:r>
            </a:p>
            <a:p>
              <a:r>
                <a:rPr lang="en-US" sz="800" i="1" dirty="0"/>
                <a:t>Buyer-supplier relationships to assure reliable supply</a:t>
              </a:r>
            </a:p>
            <a:p>
              <a:endParaRPr lang="en-US" sz="800" dirty="0"/>
            </a:p>
            <a:p>
              <a:r>
                <a:rPr lang="en-US" sz="800" b="1" i="1" dirty="0"/>
                <a:t>Motivations for partnerships:</a:t>
              </a:r>
            </a:p>
            <a:p>
              <a:r>
                <a:rPr lang="en-US" sz="800" i="1" dirty="0"/>
                <a:t>Optimization and economy</a:t>
              </a:r>
            </a:p>
            <a:p>
              <a:r>
                <a:rPr lang="en-US" sz="800" i="1" dirty="0"/>
                <a:t>Reduction of risk and uncertainty</a:t>
              </a:r>
            </a:p>
            <a:p>
              <a:r>
                <a:rPr lang="en-US" sz="800" i="1" dirty="0"/>
                <a:t>Acquisition of particular resources and activities.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1A8482C-2231-834F-A248-7BF56808C03D}"/>
                </a:ext>
              </a:extLst>
            </p:cNvPr>
            <p:cNvSpPr txBox="1"/>
            <p:nvPr/>
          </p:nvSpPr>
          <p:spPr>
            <a:xfrm>
              <a:off x="301842" y="4931229"/>
              <a:ext cx="39000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What are the most important costs inherent in our business model?</a:t>
              </a:r>
            </a:p>
            <a:p>
              <a:r>
                <a:rPr lang="en-US" sz="800" dirty="0"/>
                <a:t>Which Key Resources are most expensive?</a:t>
              </a:r>
            </a:p>
            <a:p>
              <a:r>
                <a:rPr lang="en-US" sz="800" dirty="0"/>
                <a:t>Which Key Activities are most expensive?</a:t>
              </a:r>
            </a:p>
            <a:p>
              <a:endParaRPr lang="en-US" sz="800" dirty="0"/>
            </a:p>
            <a:p>
              <a:endParaRPr lang="en-US" sz="800" i="1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08AE235-D5CA-1D48-8BDF-184EBF3FE8AF}"/>
                </a:ext>
              </a:extLst>
            </p:cNvPr>
            <p:cNvSpPr txBox="1"/>
            <p:nvPr/>
          </p:nvSpPr>
          <p:spPr>
            <a:xfrm>
              <a:off x="4754100" y="4909458"/>
              <a:ext cx="39000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For what value are our customers really willing to pay?</a:t>
              </a:r>
            </a:p>
            <a:p>
              <a:r>
                <a:rPr lang="en-US" sz="800" dirty="0"/>
                <a:t>For what do they currently pay?</a:t>
              </a:r>
            </a:p>
            <a:p>
              <a:r>
                <a:rPr lang="en-US" sz="800" dirty="0"/>
                <a:t>How are they currently paying?</a:t>
              </a:r>
            </a:p>
            <a:p>
              <a:r>
                <a:rPr lang="en-US" sz="800" dirty="0"/>
                <a:t>How would they prefer to pay?</a:t>
              </a:r>
            </a:p>
            <a:p>
              <a:r>
                <a:rPr lang="en-US" sz="800" dirty="0"/>
                <a:t>How much does each Revenue Stream contribute to overall revenues?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9419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459</Words>
  <Application>Microsoft Macintosh PowerPoint</Application>
  <PresentationFormat>Letter Paper (8.5x11 in)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DeCarlo</dc:creator>
  <cp:lastModifiedBy>Lisa DeCarlo</cp:lastModifiedBy>
  <cp:revision>5</cp:revision>
  <cp:lastPrinted>2022-01-30T19:40:07Z</cp:lastPrinted>
  <dcterms:created xsi:type="dcterms:W3CDTF">2022-01-30T19:33:26Z</dcterms:created>
  <dcterms:modified xsi:type="dcterms:W3CDTF">2022-01-30T20:13:52Z</dcterms:modified>
</cp:coreProperties>
</file>